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4300"/>
    <a:srgbClr val="CE43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3" d="100"/>
          <a:sy n="73" d="100"/>
        </p:scale>
        <p:origin x="60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93A2AC9C-6811-4058-9A7F-5E678F1E3D40}" type="datetimeFigureOut">
              <a:rPr lang="en-US" smtClean="0"/>
              <a:t>12/19/2023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568E973E-F738-49C9-BEA3-378859354BA3}" type="slidenum">
              <a:rPr lang="en-US" smtClean="0"/>
              <a:t>‹Nº›</a:t>
            </a:fld>
            <a:endParaRPr lang="en-US" dirty="0"/>
          </a:p>
        </p:txBody>
      </p:sp>
    </p:spTree>
    <p:extLst>
      <p:ext uri="{BB962C8B-B14F-4D97-AF65-F5344CB8AC3E}">
        <p14:creationId xmlns:p14="http://schemas.microsoft.com/office/powerpoint/2010/main" val="2823137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93A2AC9C-6811-4058-9A7F-5E678F1E3D40}" type="datetimeFigureOut">
              <a:rPr lang="en-US" smtClean="0"/>
              <a:t>12/19/2023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568E973E-F738-49C9-BEA3-378859354BA3}" type="slidenum">
              <a:rPr lang="en-US" smtClean="0"/>
              <a:t>‹Nº›</a:t>
            </a:fld>
            <a:endParaRPr lang="en-US" dirty="0"/>
          </a:p>
        </p:txBody>
      </p:sp>
    </p:spTree>
    <p:extLst>
      <p:ext uri="{BB962C8B-B14F-4D97-AF65-F5344CB8AC3E}">
        <p14:creationId xmlns:p14="http://schemas.microsoft.com/office/powerpoint/2010/main" val="3350710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93A2AC9C-6811-4058-9A7F-5E678F1E3D40}" type="datetimeFigureOut">
              <a:rPr lang="en-US" smtClean="0"/>
              <a:t>12/19/2023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568E973E-F738-49C9-BEA3-378859354BA3}" type="slidenum">
              <a:rPr lang="en-US" smtClean="0"/>
              <a:t>‹Nº›</a:t>
            </a:fld>
            <a:endParaRPr lang="en-US" dirty="0"/>
          </a:p>
        </p:txBody>
      </p:sp>
    </p:spTree>
    <p:extLst>
      <p:ext uri="{BB962C8B-B14F-4D97-AF65-F5344CB8AC3E}">
        <p14:creationId xmlns:p14="http://schemas.microsoft.com/office/powerpoint/2010/main" val="3836616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93A2AC9C-6811-4058-9A7F-5E678F1E3D40}" type="datetimeFigureOut">
              <a:rPr lang="en-US" smtClean="0"/>
              <a:t>12/19/2023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568E973E-F738-49C9-BEA3-378859354BA3}" type="slidenum">
              <a:rPr lang="en-US" smtClean="0"/>
              <a:t>‹Nº›</a:t>
            </a:fld>
            <a:endParaRPr lang="en-US" dirty="0"/>
          </a:p>
        </p:txBody>
      </p:sp>
    </p:spTree>
    <p:extLst>
      <p:ext uri="{BB962C8B-B14F-4D97-AF65-F5344CB8AC3E}">
        <p14:creationId xmlns:p14="http://schemas.microsoft.com/office/powerpoint/2010/main" val="4286186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93A2AC9C-6811-4058-9A7F-5E678F1E3D40}" type="datetimeFigureOut">
              <a:rPr lang="en-US" smtClean="0"/>
              <a:t>12/19/2023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568E973E-F738-49C9-BEA3-378859354BA3}" type="slidenum">
              <a:rPr lang="en-US" smtClean="0"/>
              <a:t>‹Nº›</a:t>
            </a:fld>
            <a:endParaRPr lang="en-US" dirty="0"/>
          </a:p>
        </p:txBody>
      </p:sp>
    </p:spTree>
    <p:extLst>
      <p:ext uri="{BB962C8B-B14F-4D97-AF65-F5344CB8AC3E}">
        <p14:creationId xmlns:p14="http://schemas.microsoft.com/office/powerpoint/2010/main" val="3925630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93A2AC9C-6811-4058-9A7F-5E678F1E3D40}" type="datetimeFigureOut">
              <a:rPr lang="en-US" smtClean="0"/>
              <a:t>12/19/2023</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568E973E-F738-49C9-BEA3-378859354BA3}" type="slidenum">
              <a:rPr lang="en-US" smtClean="0"/>
              <a:t>‹Nº›</a:t>
            </a:fld>
            <a:endParaRPr lang="en-US" dirty="0"/>
          </a:p>
        </p:txBody>
      </p:sp>
    </p:spTree>
    <p:extLst>
      <p:ext uri="{BB962C8B-B14F-4D97-AF65-F5344CB8AC3E}">
        <p14:creationId xmlns:p14="http://schemas.microsoft.com/office/powerpoint/2010/main" val="2749339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93A2AC9C-6811-4058-9A7F-5E678F1E3D40}" type="datetimeFigureOut">
              <a:rPr lang="en-US" smtClean="0"/>
              <a:t>12/19/2023</a:t>
            </a:fld>
            <a:endParaRPr lang="en-US" dirty="0"/>
          </a:p>
        </p:txBody>
      </p:sp>
      <p:sp>
        <p:nvSpPr>
          <p:cNvPr id="8" name="Marcador de pie de página 7"/>
          <p:cNvSpPr>
            <a:spLocks noGrp="1"/>
          </p:cNvSpPr>
          <p:nvPr>
            <p:ph type="ftr" sz="quarter" idx="11"/>
          </p:nvPr>
        </p:nvSpPr>
        <p:spPr/>
        <p:txBody>
          <a:bodyPr/>
          <a:lstStyle/>
          <a:p>
            <a:endParaRPr lang="en-US" dirty="0"/>
          </a:p>
        </p:txBody>
      </p:sp>
      <p:sp>
        <p:nvSpPr>
          <p:cNvPr id="9" name="Marcador de número de diapositiva 8"/>
          <p:cNvSpPr>
            <a:spLocks noGrp="1"/>
          </p:cNvSpPr>
          <p:nvPr>
            <p:ph type="sldNum" sz="quarter" idx="12"/>
          </p:nvPr>
        </p:nvSpPr>
        <p:spPr/>
        <p:txBody>
          <a:bodyPr/>
          <a:lstStyle/>
          <a:p>
            <a:fld id="{568E973E-F738-49C9-BEA3-378859354BA3}" type="slidenum">
              <a:rPr lang="en-US" smtClean="0"/>
              <a:t>‹Nº›</a:t>
            </a:fld>
            <a:endParaRPr lang="en-US" dirty="0"/>
          </a:p>
        </p:txBody>
      </p:sp>
    </p:spTree>
    <p:extLst>
      <p:ext uri="{BB962C8B-B14F-4D97-AF65-F5344CB8AC3E}">
        <p14:creationId xmlns:p14="http://schemas.microsoft.com/office/powerpoint/2010/main" val="488884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93A2AC9C-6811-4058-9A7F-5E678F1E3D40}" type="datetimeFigureOut">
              <a:rPr lang="en-US" smtClean="0"/>
              <a:t>12/19/2023</a:t>
            </a:fld>
            <a:endParaRPr lang="en-US" dirty="0"/>
          </a:p>
        </p:txBody>
      </p:sp>
      <p:sp>
        <p:nvSpPr>
          <p:cNvPr id="4" name="Marcador de pie de página 3"/>
          <p:cNvSpPr>
            <a:spLocks noGrp="1"/>
          </p:cNvSpPr>
          <p:nvPr>
            <p:ph type="ftr" sz="quarter" idx="11"/>
          </p:nvPr>
        </p:nvSpPr>
        <p:spPr/>
        <p:txBody>
          <a:bodyPr/>
          <a:lstStyle/>
          <a:p>
            <a:endParaRPr lang="en-US" dirty="0"/>
          </a:p>
        </p:txBody>
      </p:sp>
      <p:sp>
        <p:nvSpPr>
          <p:cNvPr id="5" name="Marcador de número de diapositiva 4"/>
          <p:cNvSpPr>
            <a:spLocks noGrp="1"/>
          </p:cNvSpPr>
          <p:nvPr>
            <p:ph type="sldNum" sz="quarter" idx="12"/>
          </p:nvPr>
        </p:nvSpPr>
        <p:spPr/>
        <p:txBody>
          <a:bodyPr/>
          <a:lstStyle/>
          <a:p>
            <a:fld id="{568E973E-F738-49C9-BEA3-378859354BA3}" type="slidenum">
              <a:rPr lang="en-US" smtClean="0"/>
              <a:t>‹Nº›</a:t>
            </a:fld>
            <a:endParaRPr lang="en-US" dirty="0"/>
          </a:p>
        </p:txBody>
      </p:sp>
    </p:spTree>
    <p:extLst>
      <p:ext uri="{BB962C8B-B14F-4D97-AF65-F5344CB8AC3E}">
        <p14:creationId xmlns:p14="http://schemas.microsoft.com/office/powerpoint/2010/main" val="1605272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3A2AC9C-6811-4058-9A7F-5E678F1E3D40}" type="datetimeFigureOut">
              <a:rPr lang="en-US" smtClean="0"/>
              <a:t>12/19/2023</a:t>
            </a:fld>
            <a:endParaRPr lang="en-US" dirty="0"/>
          </a:p>
        </p:txBody>
      </p:sp>
      <p:sp>
        <p:nvSpPr>
          <p:cNvPr id="3" name="Marcador de pie de página 2"/>
          <p:cNvSpPr>
            <a:spLocks noGrp="1"/>
          </p:cNvSpPr>
          <p:nvPr>
            <p:ph type="ftr" sz="quarter" idx="11"/>
          </p:nvPr>
        </p:nvSpPr>
        <p:spPr/>
        <p:txBody>
          <a:bodyPr/>
          <a:lstStyle/>
          <a:p>
            <a:endParaRPr lang="en-US" dirty="0"/>
          </a:p>
        </p:txBody>
      </p:sp>
      <p:sp>
        <p:nvSpPr>
          <p:cNvPr id="4" name="Marcador de número de diapositiva 3"/>
          <p:cNvSpPr>
            <a:spLocks noGrp="1"/>
          </p:cNvSpPr>
          <p:nvPr>
            <p:ph type="sldNum" sz="quarter" idx="12"/>
          </p:nvPr>
        </p:nvSpPr>
        <p:spPr/>
        <p:txBody>
          <a:bodyPr/>
          <a:lstStyle/>
          <a:p>
            <a:fld id="{568E973E-F738-49C9-BEA3-378859354BA3}" type="slidenum">
              <a:rPr lang="en-US" smtClean="0"/>
              <a:t>‹Nº›</a:t>
            </a:fld>
            <a:endParaRPr lang="en-US" dirty="0"/>
          </a:p>
        </p:txBody>
      </p:sp>
    </p:spTree>
    <p:extLst>
      <p:ext uri="{BB962C8B-B14F-4D97-AF65-F5344CB8AC3E}">
        <p14:creationId xmlns:p14="http://schemas.microsoft.com/office/powerpoint/2010/main" val="3626791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3A2AC9C-6811-4058-9A7F-5E678F1E3D40}" type="datetimeFigureOut">
              <a:rPr lang="en-US" smtClean="0"/>
              <a:t>12/19/2023</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568E973E-F738-49C9-BEA3-378859354BA3}" type="slidenum">
              <a:rPr lang="en-US" smtClean="0"/>
              <a:t>‹Nº›</a:t>
            </a:fld>
            <a:endParaRPr lang="en-US" dirty="0"/>
          </a:p>
        </p:txBody>
      </p:sp>
    </p:spTree>
    <p:extLst>
      <p:ext uri="{BB962C8B-B14F-4D97-AF65-F5344CB8AC3E}">
        <p14:creationId xmlns:p14="http://schemas.microsoft.com/office/powerpoint/2010/main" val="1880283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3A2AC9C-6811-4058-9A7F-5E678F1E3D40}" type="datetimeFigureOut">
              <a:rPr lang="en-US" smtClean="0"/>
              <a:t>12/19/2023</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568E973E-F738-49C9-BEA3-378859354BA3}" type="slidenum">
              <a:rPr lang="en-US" smtClean="0"/>
              <a:t>‹Nº›</a:t>
            </a:fld>
            <a:endParaRPr lang="en-US" dirty="0"/>
          </a:p>
        </p:txBody>
      </p:sp>
    </p:spTree>
    <p:extLst>
      <p:ext uri="{BB962C8B-B14F-4D97-AF65-F5344CB8AC3E}">
        <p14:creationId xmlns:p14="http://schemas.microsoft.com/office/powerpoint/2010/main" val="120273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2AC9C-6811-4058-9A7F-5E678F1E3D40}" type="datetimeFigureOut">
              <a:rPr lang="en-US" smtClean="0"/>
              <a:t>12/19/2023</a:t>
            </a:fld>
            <a:endParaRPr lang="en-US"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8E973E-F738-49C9-BEA3-378859354BA3}" type="slidenum">
              <a:rPr lang="en-US" smtClean="0"/>
              <a:t>‹Nº›</a:t>
            </a:fld>
            <a:endParaRPr lang="en-US" dirty="0"/>
          </a:p>
        </p:txBody>
      </p:sp>
    </p:spTree>
    <p:extLst>
      <p:ext uri="{BB962C8B-B14F-4D97-AF65-F5344CB8AC3E}">
        <p14:creationId xmlns:p14="http://schemas.microsoft.com/office/powerpoint/2010/main" val="1643894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44589" y="6279697"/>
            <a:ext cx="911951" cy="343850"/>
          </a:xfrm>
          <a:prstGeom prst="rect">
            <a:avLst/>
          </a:prstGeom>
        </p:spPr>
      </p:pic>
      <p:cxnSp>
        <p:nvCxnSpPr>
          <p:cNvPr id="8" name="Conector recto 7"/>
          <p:cNvCxnSpPr/>
          <p:nvPr/>
        </p:nvCxnSpPr>
        <p:spPr>
          <a:xfrm flipH="1">
            <a:off x="404953" y="1240971"/>
            <a:ext cx="11390807" cy="26126"/>
          </a:xfrm>
          <a:prstGeom prst="line">
            <a:avLst/>
          </a:prstGeom>
          <a:ln>
            <a:solidFill>
              <a:srgbClr val="CE4372"/>
            </a:solidFill>
          </a:ln>
        </p:spPr>
        <p:style>
          <a:lnRef idx="3">
            <a:schemeClr val="dk1"/>
          </a:lnRef>
          <a:fillRef idx="0">
            <a:schemeClr val="dk1"/>
          </a:fillRef>
          <a:effectRef idx="2">
            <a:schemeClr val="dk1"/>
          </a:effectRef>
          <a:fontRef idx="minor">
            <a:schemeClr val="tx1"/>
          </a:fontRef>
        </p:style>
      </p:cxnSp>
      <p:sp>
        <p:nvSpPr>
          <p:cNvPr id="17" name="CuadroTexto 16"/>
          <p:cNvSpPr txBox="1"/>
          <p:nvPr/>
        </p:nvSpPr>
        <p:spPr>
          <a:xfrm>
            <a:off x="4586698" y="464084"/>
            <a:ext cx="3027316" cy="523220"/>
          </a:xfrm>
          <a:prstGeom prst="rect">
            <a:avLst/>
          </a:prstGeom>
          <a:noFill/>
        </p:spPr>
        <p:txBody>
          <a:bodyPr wrap="square" rtlCol="0">
            <a:spAutoFit/>
          </a:bodyPr>
          <a:lstStyle/>
          <a:p>
            <a:r>
              <a:rPr lang="es-CO" sz="2800" dirty="0" smtClean="0">
                <a:latin typeface="Century Gothic" panose="020B0502020202020204" pitchFamily="34" charset="0"/>
              </a:rPr>
              <a:t>FastAPI – Parte 1</a:t>
            </a:r>
            <a:endParaRPr lang="en-US" sz="2800" dirty="0">
              <a:latin typeface="Century Gothic" panose="020B0502020202020204" pitchFamily="34" charset="0"/>
            </a:endParaRPr>
          </a:p>
        </p:txBody>
      </p:sp>
      <p:sp>
        <p:nvSpPr>
          <p:cNvPr id="5" name="CuadroTexto 4"/>
          <p:cNvSpPr txBox="1"/>
          <p:nvPr/>
        </p:nvSpPr>
        <p:spPr>
          <a:xfrm>
            <a:off x="404953" y="1520764"/>
            <a:ext cx="11390807" cy="2308324"/>
          </a:xfrm>
          <a:prstGeom prst="rect">
            <a:avLst/>
          </a:prstGeom>
          <a:noFill/>
        </p:spPr>
        <p:txBody>
          <a:bodyPr wrap="square" rtlCol="0">
            <a:spAutoFit/>
          </a:bodyPr>
          <a:lstStyle/>
          <a:p>
            <a:r>
              <a:rPr lang="es-ES" sz="2000" dirty="0" smtClean="0">
                <a:latin typeface="Century Gothic" panose="020B0502020202020204" pitchFamily="34" charset="0"/>
              </a:rPr>
              <a:t>Un </a:t>
            </a:r>
            <a:r>
              <a:rPr lang="es-ES" sz="2000" b="1" dirty="0" smtClean="0">
                <a:latin typeface="Century Gothic" panose="020B0502020202020204" pitchFamily="34" charset="0"/>
              </a:rPr>
              <a:t>framework</a:t>
            </a:r>
            <a:r>
              <a:rPr lang="es-ES" sz="2000" dirty="0" smtClean="0">
                <a:latin typeface="Century Gothic" panose="020B0502020202020204" pitchFamily="34" charset="0"/>
              </a:rPr>
              <a:t> es un conjunto de herramientas y </a:t>
            </a:r>
            <a:r>
              <a:rPr lang="es-ES" sz="2000" b="1" dirty="0" smtClean="0">
                <a:latin typeface="Century Gothic" panose="020B0502020202020204" pitchFamily="34" charset="0"/>
              </a:rPr>
              <a:t>librerías</a:t>
            </a:r>
            <a:r>
              <a:rPr lang="es-ES" sz="2000" dirty="0" smtClean="0">
                <a:latin typeface="Century Gothic" panose="020B0502020202020204" pitchFamily="34" charset="0"/>
              </a:rPr>
              <a:t> que se utilizan para desarrollar aplicaciones más fácilmente y de manera más eficiente.</a:t>
            </a:r>
          </a:p>
          <a:p>
            <a:endParaRPr lang="es-ES" sz="2400" dirty="0">
              <a:latin typeface="Century Gothic" panose="020B0502020202020204" pitchFamily="34" charset="0"/>
            </a:endParaRPr>
          </a:p>
          <a:p>
            <a:r>
              <a:rPr lang="es-ES" sz="2000" dirty="0" smtClean="0">
                <a:latin typeface="Century Gothic" panose="020B0502020202020204" pitchFamily="34" charset="0"/>
              </a:rPr>
              <a:t>Una </a:t>
            </a:r>
            <a:r>
              <a:rPr lang="es-ES" sz="2000" b="1" dirty="0" smtClean="0">
                <a:latin typeface="Century Gothic" panose="020B0502020202020204" pitchFamily="34" charset="0"/>
              </a:rPr>
              <a:t>API</a:t>
            </a:r>
            <a:r>
              <a:rPr lang="es-ES" sz="2000" dirty="0" smtClean="0">
                <a:latin typeface="Century Gothic" panose="020B0502020202020204" pitchFamily="34" charset="0"/>
              </a:rPr>
              <a:t> </a:t>
            </a:r>
            <a:r>
              <a:rPr lang="es-ES" sz="2000" b="1" dirty="0" smtClean="0">
                <a:latin typeface="Century Gothic" panose="020B0502020202020204" pitchFamily="34" charset="0"/>
              </a:rPr>
              <a:t>web</a:t>
            </a:r>
            <a:r>
              <a:rPr lang="es-ES" sz="2000" dirty="0" smtClean="0">
                <a:latin typeface="Century Gothic" panose="020B0502020202020204" pitchFamily="34" charset="0"/>
              </a:rPr>
              <a:t> o </a:t>
            </a:r>
            <a:r>
              <a:rPr lang="es-ES" sz="2000" b="1" dirty="0" smtClean="0">
                <a:latin typeface="Century Gothic" panose="020B0502020202020204" pitchFamily="34" charset="0"/>
              </a:rPr>
              <a:t>API de servicios web </a:t>
            </a:r>
            <a:r>
              <a:rPr lang="es-ES" sz="2000" dirty="0" smtClean="0">
                <a:latin typeface="Century Gothic" panose="020B0502020202020204" pitchFamily="34" charset="0"/>
              </a:rPr>
              <a:t>es una </a:t>
            </a:r>
            <a:r>
              <a:rPr lang="es-ES" sz="2000" b="1" dirty="0" smtClean="0">
                <a:latin typeface="Century Gothic" panose="020B0502020202020204" pitchFamily="34" charset="0"/>
              </a:rPr>
              <a:t>interfaz</a:t>
            </a:r>
            <a:r>
              <a:rPr lang="es-ES" sz="2000" dirty="0" smtClean="0">
                <a:latin typeface="Century Gothic" panose="020B0502020202020204" pitchFamily="34" charset="0"/>
              </a:rPr>
              <a:t> de procesamiento de aplicaciones entre un servidor web y un navegador web.</a:t>
            </a:r>
            <a:endParaRPr lang="en-US" sz="2000" dirty="0" smtClean="0">
              <a:latin typeface="Century Gothic" panose="020B0502020202020204" pitchFamily="34" charset="0"/>
            </a:endParaRPr>
          </a:p>
          <a:p>
            <a:endParaRPr lang="es-ES" sz="2000" dirty="0" smtClean="0">
              <a:latin typeface="Century Gothic" panose="020B0502020202020204" pitchFamily="34" charset="0"/>
            </a:endParaRPr>
          </a:p>
          <a:p>
            <a:r>
              <a:rPr lang="es-ES" sz="2000" b="1" dirty="0" smtClean="0">
                <a:latin typeface="Century Gothic" panose="020B0502020202020204" pitchFamily="34" charset="0"/>
              </a:rPr>
              <a:t>FastAPI</a:t>
            </a:r>
            <a:r>
              <a:rPr lang="es-ES" sz="2000" dirty="0" smtClean="0">
                <a:latin typeface="Century Gothic" panose="020B0502020202020204" pitchFamily="34" charset="0"/>
              </a:rPr>
              <a:t> es un </a:t>
            </a:r>
            <a:r>
              <a:rPr lang="es-ES" sz="2000" b="1" dirty="0" smtClean="0">
                <a:latin typeface="Century Gothic" panose="020B0502020202020204" pitchFamily="34" charset="0"/>
              </a:rPr>
              <a:t>framework </a:t>
            </a:r>
            <a:r>
              <a:rPr lang="es-ES" sz="2000" dirty="0" smtClean="0">
                <a:latin typeface="Century Gothic" panose="020B0502020202020204" pitchFamily="34" charset="0"/>
              </a:rPr>
              <a:t>para construir </a:t>
            </a:r>
            <a:r>
              <a:rPr lang="es-ES" sz="2000" b="1" dirty="0" smtClean="0">
                <a:latin typeface="Century Gothic" panose="020B0502020202020204" pitchFamily="34" charset="0"/>
              </a:rPr>
              <a:t>APIs</a:t>
            </a:r>
            <a:r>
              <a:rPr lang="es-ES" sz="2000" dirty="0" smtClean="0">
                <a:latin typeface="Century Gothic" panose="020B0502020202020204" pitchFamily="34" charset="0"/>
              </a:rPr>
              <a:t> de forma sencilla y rápida con Python.</a:t>
            </a:r>
          </a:p>
        </p:txBody>
      </p:sp>
      <p:sp>
        <p:nvSpPr>
          <p:cNvPr id="10" name="Medio marco 9"/>
          <p:cNvSpPr/>
          <p:nvPr/>
        </p:nvSpPr>
        <p:spPr>
          <a:xfrm>
            <a:off x="0" y="0"/>
            <a:ext cx="548640" cy="928169"/>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Medio marco 11"/>
          <p:cNvSpPr/>
          <p:nvPr/>
        </p:nvSpPr>
        <p:spPr>
          <a:xfrm rot="10800000">
            <a:off x="11639006" y="5930536"/>
            <a:ext cx="552994" cy="927463"/>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CuadroTexto 10"/>
          <p:cNvSpPr txBox="1"/>
          <p:nvPr/>
        </p:nvSpPr>
        <p:spPr>
          <a:xfrm>
            <a:off x="11639006" y="0"/>
            <a:ext cx="433132" cy="584775"/>
          </a:xfrm>
          <a:prstGeom prst="rect">
            <a:avLst/>
          </a:prstGeom>
          <a:noFill/>
        </p:spPr>
        <p:txBody>
          <a:bodyPr wrap="none" rtlCol="0">
            <a:spAutoFit/>
          </a:bodyPr>
          <a:lstStyle/>
          <a:p>
            <a:r>
              <a:rPr lang="es-CO" sz="3200" dirty="0" smtClean="0">
                <a:solidFill>
                  <a:srgbClr val="CE4372"/>
                </a:solidFill>
                <a:latin typeface="OCR A Extended" panose="02010509020102010303" pitchFamily="50" charset="0"/>
                <a:ea typeface="Roboto Condensed" panose="02000000000000000000" pitchFamily="2" charset="0"/>
              </a:rPr>
              <a:t>1</a:t>
            </a:r>
            <a:endParaRPr lang="en-US" sz="3200" dirty="0">
              <a:solidFill>
                <a:srgbClr val="CE4372"/>
              </a:solidFill>
              <a:latin typeface="OCR A Extended" panose="02010509020102010303" pitchFamily="50" charset="0"/>
              <a:ea typeface="Roboto Condensed" panose="02000000000000000000" pitchFamily="2" charset="0"/>
            </a:endParaRPr>
          </a:p>
        </p:txBody>
      </p:sp>
      <p:pic>
        <p:nvPicPr>
          <p:cNvPr id="7" name="Imagen 6"/>
          <p:cNvPicPr>
            <a:picLocks noChangeAspect="1"/>
          </p:cNvPicPr>
          <p:nvPr/>
        </p:nvPicPr>
        <p:blipFill>
          <a:blip r:embed="rId3"/>
          <a:stretch>
            <a:fillRect/>
          </a:stretch>
        </p:blipFill>
        <p:spPr>
          <a:xfrm>
            <a:off x="4000521" y="4228556"/>
            <a:ext cx="4208473" cy="1519101"/>
          </a:xfrm>
          <a:prstGeom prst="rect">
            <a:avLst/>
          </a:prstGeom>
        </p:spPr>
      </p:pic>
    </p:spTree>
    <p:extLst>
      <p:ext uri="{BB962C8B-B14F-4D97-AF65-F5344CB8AC3E}">
        <p14:creationId xmlns:p14="http://schemas.microsoft.com/office/powerpoint/2010/main" val="2290991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44589" y="6279697"/>
            <a:ext cx="911951" cy="343850"/>
          </a:xfrm>
          <a:prstGeom prst="rect">
            <a:avLst/>
          </a:prstGeom>
        </p:spPr>
      </p:pic>
      <p:cxnSp>
        <p:nvCxnSpPr>
          <p:cNvPr id="8" name="Conector recto 7"/>
          <p:cNvCxnSpPr/>
          <p:nvPr/>
        </p:nvCxnSpPr>
        <p:spPr>
          <a:xfrm flipH="1">
            <a:off x="404953" y="1240971"/>
            <a:ext cx="11390807" cy="26126"/>
          </a:xfrm>
          <a:prstGeom prst="line">
            <a:avLst/>
          </a:prstGeom>
          <a:ln>
            <a:solidFill>
              <a:srgbClr val="CE4372"/>
            </a:solidFill>
          </a:ln>
        </p:spPr>
        <p:style>
          <a:lnRef idx="3">
            <a:schemeClr val="dk1"/>
          </a:lnRef>
          <a:fillRef idx="0">
            <a:schemeClr val="dk1"/>
          </a:fillRef>
          <a:effectRef idx="2">
            <a:schemeClr val="dk1"/>
          </a:effectRef>
          <a:fontRef idx="minor">
            <a:schemeClr val="tx1"/>
          </a:fontRef>
        </p:style>
      </p:cxnSp>
      <p:sp>
        <p:nvSpPr>
          <p:cNvPr id="17" name="CuadroTexto 16"/>
          <p:cNvSpPr txBox="1"/>
          <p:nvPr/>
        </p:nvSpPr>
        <p:spPr>
          <a:xfrm>
            <a:off x="5705894" y="480071"/>
            <a:ext cx="780504" cy="523220"/>
          </a:xfrm>
          <a:prstGeom prst="rect">
            <a:avLst/>
          </a:prstGeom>
          <a:noFill/>
        </p:spPr>
        <p:txBody>
          <a:bodyPr wrap="square" rtlCol="0">
            <a:spAutoFit/>
          </a:bodyPr>
          <a:lstStyle/>
          <a:p>
            <a:r>
              <a:rPr lang="es-CO" sz="2800" dirty="0" smtClean="0">
                <a:latin typeface="Century Gothic" panose="020B0502020202020204" pitchFamily="34" charset="0"/>
              </a:rPr>
              <a:t>API</a:t>
            </a:r>
            <a:endParaRPr lang="en-US" sz="2800" dirty="0">
              <a:latin typeface="Century Gothic" panose="020B0502020202020204" pitchFamily="34" charset="0"/>
            </a:endParaRPr>
          </a:p>
        </p:txBody>
      </p:sp>
      <p:sp>
        <p:nvSpPr>
          <p:cNvPr id="5" name="CuadroTexto 4"/>
          <p:cNvSpPr txBox="1"/>
          <p:nvPr/>
        </p:nvSpPr>
        <p:spPr>
          <a:xfrm>
            <a:off x="404953" y="1520764"/>
            <a:ext cx="11390807" cy="707886"/>
          </a:xfrm>
          <a:prstGeom prst="rect">
            <a:avLst/>
          </a:prstGeom>
          <a:noFill/>
        </p:spPr>
        <p:txBody>
          <a:bodyPr wrap="square" rtlCol="0">
            <a:spAutoFit/>
          </a:bodyPr>
          <a:lstStyle/>
          <a:p>
            <a:r>
              <a:rPr lang="es-ES" sz="2000" dirty="0" smtClean="0">
                <a:latin typeface="Century Gothic" panose="020B0502020202020204" pitchFamily="34" charset="0"/>
              </a:rPr>
              <a:t>Las </a:t>
            </a:r>
            <a:r>
              <a:rPr lang="es-ES" sz="2000" b="1" dirty="0" smtClean="0">
                <a:latin typeface="Century Gothic" panose="020B0502020202020204" pitchFamily="34" charset="0"/>
              </a:rPr>
              <a:t>API</a:t>
            </a:r>
            <a:r>
              <a:rPr lang="es-ES" sz="2000" dirty="0" smtClean="0">
                <a:latin typeface="Century Gothic" panose="020B0502020202020204" pitchFamily="34" charset="0"/>
              </a:rPr>
              <a:t> actúan como intermediarios que permiten que una </a:t>
            </a:r>
            <a:r>
              <a:rPr lang="es-ES" sz="2000" b="1" dirty="0" smtClean="0">
                <a:latin typeface="Century Gothic" panose="020B0502020202020204" pitchFamily="34" charset="0"/>
              </a:rPr>
              <a:t>aplicación</a:t>
            </a:r>
            <a:r>
              <a:rPr lang="es-ES" sz="2000" dirty="0" smtClean="0">
                <a:latin typeface="Century Gothic" panose="020B0502020202020204" pitchFamily="34" charset="0"/>
              </a:rPr>
              <a:t> o </a:t>
            </a:r>
            <a:r>
              <a:rPr lang="es-ES" sz="2000" b="1" dirty="0" smtClean="0">
                <a:latin typeface="Century Gothic" panose="020B0502020202020204" pitchFamily="34" charset="0"/>
              </a:rPr>
              <a:t>servicio</a:t>
            </a:r>
            <a:r>
              <a:rPr lang="es-ES" sz="2000" dirty="0" smtClean="0">
                <a:latin typeface="Century Gothic" panose="020B0502020202020204" pitchFamily="34" charset="0"/>
              </a:rPr>
              <a:t> solicite y envíe datos a otro, sin necesidad de conocer los detalles internos de la </a:t>
            </a:r>
            <a:r>
              <a:rPr lang="es-ES" sz="2000" b="1" dirty="0" smtClean="0">
                <a:latin typeface="Century Gothic" panose="020B0502020202020204" pitchFamily="34" charset="0"/>
              </a:rPr>
              <a:t>implementación</a:t>
            </a:r>
            <a:r>
              <a:rPr lang="es-ES" sz="2000" dirty="0" smtClean="0">
                <a:latin typeface="Century Gothic" panose="020B0502020202020204" pitchFamily="34" charset="0"/>
              </a:rPr>
              <a:t>. </a:t>
            </a:r>
          </a:p>
        </p:txBody>
      </p:sp>
      <p:sp>
        <p:nvSpPr>
          <p:cNvPr id="10" name="Medio marco 9"/>
          <p:cNvSpPr/>
          <p:nvPr/>
        </p:nvSpPr>
        <p:spPr>
          <a:xfrm>
            <a:off x="0" y="0"/>
            <a:ext cx="548640" cy="928169"/>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Medio marco 11"/>
          <p:cNvSpPr/>
          <p:nvPr/>
        </p:nvSpPr>
        <p:spPr>
          <a:xfrm rot="10800000">
            <a:off x="11639006" y="5930536"/>
            <a:ext cx="552994" cy="927463"/>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CuadroTexto 10"/>
          <p:cNvSpPr txBox="1"/>
          <p:nvPr/>
        </p:nvSpPr>
        <p:spPr>
          <a:xfrm>
            <a:off x="11639006" y="0"/>
            <a:ext cx="433132" cy="584775"/>
          </a:xfrm>
          <a:prstGeom prst="rect">
            <a:avLst/>
          </a:prstGeom>
          <a:noFill/>
        </p:spPr>
        <p:txBody>
          <a:bodyPr wrap="none" rtlCol="0">
            <a:spAutoFit/>
          </a:bodyPr>
          <a:lstStyle/>
          <a:p>
            <a:r>
              <a:rPr lang="es-CO" sz="3200" dirty="0">
                <a:solidFill>
                  <a:srgbClr val="CE4372"/>
                </a:solidFill>
                <a:latin typeface="OCR A Extended" panose="02010509020102010303" pitchFamily="50" charset="0"/>
                <a:ea typeface="Roboto Condensed" panose="02000000000000000000" pitchFamily="2" charset="0"/>
              </a:rPr>
              <a:t>2</a:t>
            </a:r>
            <a:endParaRPr lang="en-US" sz="3200" dirty="0">
              <a:solidFill>
                <a:srgbClr val="CE4372"/>
              </a:solidFill>
              <a:latin typeface="OCR A Extended" panose="02010509020102010303" pitchFamily="50" charset="0"/>
              <a:ea typeface="Roboto Condensed" panose="02000000000000000000" pitchFamily="2" charset="0"/>
            </a:endParaRPr>
          </a:p>
        </p:txBody>
      </p:sp>
      <p:pic>
        <p:nvPicPr>
          <p:cNvPr id="2050" name="Picture 2" descr="Qué es una API y para qué sirv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9917" b="26836"/>
          <a:stretch/>
        </p:blipFill>
        <p:spPr bwMode="auto">
          <a:xfrm>
            <a:off x="2483628" y="2482317"/>
            <a:ext cx="7225036" cy="3226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3780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44589" y="6279697"/>
            <a:ext cx="911951" cy="343850"/>
          </a:xfrm>
          <a:prstGeom prst="rect">
            <a:avLst/>
          </a:prstGeom>
        </p:spPr>
      </p:pic>
      <p:cxnSp>
        <p:nvCxnSpPr>
          <p:cNvPr id="8" name="Conector recto 7"/>
          <p:cNvCxnSpPr/>
          <p:nvPr/>
        </p:nvCxnSpPr>
        <p:spPr>
          <a:xfrm flipH="1">
            <a:off x="404953" y="1240971"/>
            <a:ext cx="11390807" cy="26126"/>
          </a:xfrm>
          <a:prstGeom prst="line">
            <a:avLst/>
          </a:prstGeom>
          <a:ln>
            <a:solidFill>
              <a:srgbClr val="CE4372"/>
            </a:solidFill>
          </a:ln>
        </p:spPr>
        <p:style>
          <a:lnRef idx="3">
            <a:schemeClr val="dk1"/>
          </a:lnRef>
          <a:fillRef idx="0">
            <a:schemeClr val="dk1"/>
          </a:fillRef>
          <a:effectRef idx="2">
            <a:schemeClr val="dk1"/>
          </a:effectRef>
          <a:fontRef idx="minor">
            <a:schemeClr val="tx1"/>
          </a:fontRef>
        </p:style>
      </p:cxnSp>
      <p:sp>
        <p:nvSpPr>
          <p:cNvPr id="17" name="CuadroTexto 16"/>
          <p:cNvSpPr txBox="1"/>
          <p:nvPr/>
        </p:nvSpPr>
        <p:spPr>
          <a:xfrm>
            <a:off x="5029571" y="484757"/>
            <a:ext cx="2141569" cy="523220"/>
          </a:xfrm>
          <a:prstGeom prst="rect">
            <a:avLst/>
          </a:prstGeom>
          <a:noFill/>
        </p:spPr>
        <p:txBody>
          <a:bodyPr wrap="square" rtlCol="0">
            <a:spAutoFit/>
          </a:bodyPr>
          <a:lstStyle/>
          <a:p>
            <a:r>
              <a:rPr lang="es-CO" sz="2800" dirty="0" smtClean="0">
                <a:latin typeface="Century Gothic" panose="020B0502020202020204" pitchFamily="34" charset="0"/>
              </a:rPr>
              <a:t>Instalación</a:t>
            </a:r>
            <a:endParaRPr lang="en-US" sz="2800" dirty="0">
              <a:latin typeface="Century Gothic" panose="020B0502020202020204" pitchFamily="34" charset="0"/>
            </a:endParaRPr>
          </a:p>
        </p:txBody>
      </p:sp>
      <p:sp>
        <p:nvSpPr>
          <p:cNvPr id="5" name="CuadroTexto 4"/>
          <p:cNvSpPr txBox="1"/>
          <p:nvPr/>
        </p:nvSpPr>
        <p:spPr>
          <a:xfrm>
            <a:off x="404951" y="1520764"/>
            <a:ext cx="11390810" cy="707886"/>
          </a:xfrm>
          <a:prstGeom prst="rect">
            <a:avLst/>
          </a:prstGeom>
          <a:noFill/>
        </p:spPr>
        <p:txBody>
          <a:bodyPr wrap="square" rtlCol="0">
            <a:spAutoFit/>
          </a:bodyPr>
          <a:lstStyle/>
          <a:p>
            <a:r>
              <a:rPr lang="es-ES" sz="2000" dirty="0" smtClean="0">
                <a:latin typeface="Century Gothic" panose="020B0502020202020204" pitchFamily="34" charset="0"/>
              </a:rPr>
              <a:t>En sistemas </a:t>
            </a:r>
            <a:r>
              <a:rPr lang="es-ES" sz="2000" b="1" dirty="0" smtClean="0">
                <a:latin typeface="Century Gothic" panose="020B0502020202020204" pitchFamily="34" charset="0"/>
              </a:rPr>
              <a:t>Windows</a:t>
            </a:r>
            <a:r>
              <a:rPr lang="es-ES" sz="2000" dirty="0" smtClean="0">
                <a:latin typeface="Century Gothic" panose="020B0502020202020204" pitchFamily="34" charset="0"/>
              </a:rPr>
              <a:t>, el gestor de paquetes Pip, se instala junto con Python. Para sistemas </a:t>
            </a:r>
            <a:r>
              <a:rPr lang="es-ES" sz="2000" b="1" dirty="0" smtClean="0">
                <a:latin typeface="Century Gothic" panose="020B0502020202020204" pitchFamily="34" charset="0"/>
              </a:rPr>
              <a:t>Linux</a:t>
            </a:r>
            <a:r>
              <a:rPr lang="es-ES" sz="2000" dirty="0" smtClean="0">
                <a:latin typeface="Century Gothic" panose="020B0502020202020204" pitchFamily="34" charset="0"/>
              </a:rPr>
              <a:t>, es necesario instalar el gestor de paquetes de </a:t>
            </a:r>
            <a:r>
              <a:rPr lang="es-ES" sz="2000" b="1" dirty="0" smtClean="0">
                <a:latin typeface="Century Gothic" panose="020B0502020202020204" pitchFamily="34" charset="0"/>
              </a:rPr>
              <a:t>Python</a:t>
            </a:r>
            <a:r>
              <a:rPr lang="es-ES" sz="2000" dirty="0" smtClean="0">
                <a:latin typeface="Century Gothic" panose="020B0502020202020204" pitchFamily="34" charset="0"/>
              </a:rPr>
              <a:t>, </a:t>
            </a:r>
            <a:r>
              <a:rPr lang="es-ES" sz="2000" b="1" dirty="0" smtClean="0">
                <a:latin typeface="Century Gothic" panose="020B0502020202020204" pitchFamily="34" charset="0"/>
              </a:rPr>
              <a:t>Pip</a:t>
            </a:r>
            <a:r>
              <a:rPr lang="es-ES" sz="2000" dirty="0">
                <a:latin typeface="Century Gothic" panose="020B0502020202020204" pitchFamily="34" charset="0"/>
              </a:rPr>
              <a:t>.</a:t>
            </a:r>
            <a:endParaRPr lang="es-ES" sz="2000" dirty="0" smtClean="0">
              <a:latin typeface="Century Gothic" panose="020B0502020202020204" pitchFamily="34" charset="0"/>
            </a:endParaRPr>
          </a:p>
        </p:txBody>
      </p:sp>
      <p:sp>
        <p:nvSpPr>
          <p:cNvPr id="10" name="Medio marco 9"/>
          <p:cNvSpPr/>
          <p:nvPr/>
        </p:nvSpPr>
        <p:spPr>
          <a:xfrm>
            <a:off x="0" y="0"/>
            <a:ext cx="548640" cy="928169"/>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Medio marco 11"/>
          <p:cNvSpPr/>
          <p:nvPr/>
        </p:nvSpPr>
        <p:spPr>
          <a:xfrm rot="10800000">
            <a:off x="11639006" y="5930536"/>
            <a:ext cx="552994" cy="927463"/>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CuadroTexto 10"/>
          <p:cNvSpPr txBox="1"/>
          <p:nvPr/>
        </p:nvSpPr>
        <p:spPr>
          <a:xfrm>
            <a:off x="11639006" y="0"/>
            <a:ext cx="433132" cy="584775"/>
          </a:xfrm>
          <a:prstGeom prst="rect">
            <a:avLst/>
          </a:prstGeom>
          <a:noFill/>
        </p:spPr>
        <p:txBody>
          <a:bodyPr wrap="none" rtlCol="0">
            <a:spAutoFit/>
          </a:bodyPr>
          <a:lstStyle/>
          <a:p>
            <a:r>
              <a:rPr lang="es-CO" sz="3200" dirty="0">
                <a:solidFill>
                  <a:srgbClr val="CE4372"/>
                </a:solidFill>
                <a:latin typeface="OCR A Extended" panose="02010509020102010303" pitchFamily="50" charset="0"/>
                <a:ea typeface="Roboto Condensed" panose="02000000000000000000" pitchFamily="2" charset="0"/>
              </a:rPr>
              <a:t>3</a:t>
            </a:r>
            <a:endParaRPr lang="en-US" sz="3200" dirty="0">
              <a:solidFill>
                <a:srgbClr val="CE4372"/>
              </a:solidFill>
              <a:latin typeface="OCR A Extended" panose="02010509020102010303" pitchFamily="50" charset="0"/>
              <a:ea typeface="Roboto Condensed" panose="02000000000000000000" pitchFamily="2" charset="0"/>
            </a:endParaRPr>
          </a:p>
        </p:txBody>
      </p:sp>
      <p:sp>
        <p:nvSpPr>
          <p:cNvPr id="20" name="Rectangle 2"/>
          <p:cNvSpPr>
            <a:spLocks noChangeArrowheads="1"/>
          </p:cNvSpPr>
          <p:nvPr/>
        </p:nvSpPr>
        <p:spPr bwMode="auto">
          <a:xfrm>
            <a:off x="4389120" y="4962501"/>
            <a:ext cx="3422469" cy="400110"/>
          </a:xfrm>
          <a:prstGeom prst="rect">
            <a:avLst/>
          </a:prstGeom>
          <a:solidFill>
            <a:srgbClr val="1E1F22"/>
          </a:solidFill>
          <a:ln w="9525">
            <a:solidFill>
              <a:srgbClr val="CE437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BCBEC4"/>
                </a:solidFill>
                <a:effectLst/>
                <a:latin typeface="JetBrains Mono"/>
              </a:rPr>
              <a:t>pip install fastapi[</a:t>
            </a:r>
            <a:r>
              <a:rPr kumimoji="0" lang="en-US" altLang="en-US" sz="2000" b="0" i="0" u="none" strike="noStrike" cap="none" normalizeH="0" baseline="0" dirty="0" smtClean="0">
                <a:ln>
                  <a:noFill/>
                </a:ln>
                <a:solidFill>
                  <a:srgbClr val="8888C6"/>
                </a:solidFill>
                <a:effectLst/>
                <a:latin typeface="JetBrains Mono"/>
              </a:rPr>
              <a:t>all</a:t>
            </a:r>
            <a:r>
              <a:rPr kumimoji="0" lang="en-US" altLang="en-US" sz="2000" b="0" i="0" u="none" strike="noStrike" cap="none" normalizeH="0" baseline="0" dirty="0" smtClean="0">
                <a:ln>
                  <a:noFill/>
                </a:ln>
                <a:solidFill>
                  <a:srgbClr val="BCBEC4"/>
                </a:solidFill>
                <a:effectLst/>
                <a:latin typeface="JetBrains Mono"/>
              </a:rPr>
              <a:t>]</a:t>
            </a:r>
            <a:endParaRPr kumimoji="0" lang="en-US" altLang="en-US" sz="4400" b="0" i="0" u="none" strike="noStrike" cap="none" normalizeH="0" baseline="0" dirty="0" smtClean="0">
              <a:ln>
                <a:noFill/>
              </a:ln>
              <a:solidFill>
                <a:schemeClr val="tx1"/>
              </a:solidFill>
              <a:effectLst/>
              <a:latin typeface="Arial" panose="020B0604020202020204" pitchFamily="34" charset="0"/>
            </a:endParaRPr>
          </a:p>
        </p:txBody>
      </p:sp>
      <p:sp>
        <p:nvSpPr>
          <p:cNvPr id="21" name="Rectangle 3"/>
          <p:cNvSpPr>
            <a:spLocks noChangeArrowheads="1"/>
          </p:cNvSpPr>
          <p:nvPr/>
        </p:nvSpPr>
        <p:spPr bwMode="auto">
          <a:xfrm>
            <a:off x="4389120" y="2735173"/>
            <a:ext cx="3422469" cy="400110"/>
          </a:xfrm>
          <a:prstGeom prst="rect">
            <a:avLst/>
          </a:prstGeom>
          <a:solidFill>
            <a:srgbClr val="1E1F22"/>
          </a:solidFill>
          <a:ln w="9525">
            <a:solidFill>
              <a:srgbClr val="CE437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BCBEC4"/>
                </a:solidFill>
                <a:effectLst/>
                <a:latin typeface="JetBrains Mono"/>
              </a:rPr>
              <a:t>sudo apt install python3-pip</a:t>
            </a:r>
            <a:endParaRPr kumimoji="0" lang="en-US" altLang="en-US" sz="4400" b="0" i="0" u="none" strike="noStrike" cap="none" normalizeH="0" baseline="0" dirty="0" smtClean="0">
              <a:ln>
                <a:noFill/>
              </a:ln>
              <a:solidFill>
                <a:schemeClr val="tx1"/>
              </a:solidFill>
              <a:effectLst/>
              <a:latin typeface="Arial" panose="020B0604020202020204" pitchFamily="34" charset="0"/>
            </a:endParaRPr>
          </a:p>
        </p:txBody>
      </p:sp>
      <p:sp>
        <p:nvSpPr>
          <p:cNvPr id="23" name="Rectángulo 22"/>
          <p:cNvSpPr/>
          <p:nvPr/>
        </p:nvSpPr>
        <p:spPr>
          <a:xfrm>
            <a:off x="404951" y="3799194"/>
            <a:ext cx="11090366" cy="646331"/>
          </a:xfrm>
          <a:prstGeom prst="rect">
            <a:avLst/>
          </a:prstGeom>
        </p:spPr>
        <p:txBody>
          <a:bodyPr wrap="square">
            <a:spAutoFit/>
          </a:bodyPr>
          <a:lstStyle/>
          <a:p>
            <a:r>
              <a:rPr lang="es-ES" dirty="0" smtClean="0">
                <a:latin typeface="Century Gothic" panose="020B0502020202020204" pitchFamily="34" charset="0"/>
              </a:rPr>
              <a:t>Para instalar poder importar la librería FastAPI a nuestros proyectos, es necesario instalar el paquete de FastAPI junto con sus dependencias (</a:t>
            </a:r>
            <a:r>
              <a:rPr lang="es-ES" b="1" dirty="0" smtClean="0">
                <a:latin typeface="Century Gothic" panose="020B0502020202020204" pitchFamily="34" charset="0"/>
              </a:rPr>
              <a:t>all</a:t>
            </a:r>
            <a:r>
              <a:rPr lang="es-ES" dirty="0" smtClean="0">
                <a:latin typeface="Century Gothic" panose="020B0502020202020204" pitchFamily="34" charset="0"/>
              </a:rPr>
              <a:t>).</a:t>
            </a:r>
            <a:endParaRPr lang="es-ES" dirty="0">
              <a:latin typeface="Century Gothic" panose="020B0502020202020204" pitchFamily="34" charset="0"/>
            </a:endParaRPr>
          </a:p>
        </p:txBody>
      </p:sp>
    </p:spTree>
    <p:extLst>
      <p:ext uri="{BB962C8B-B14F-4D97-AF65-F5344CB8AC3E}">
        <p14:creationId xmlns:p14="http://schemas.microsoft.com/office/powerpoint/2010/main" val="1373642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44589" y="6279697"/>
            <a:ext cx="911951" cy="343850"/>
          </a:xfrm>
          <a:prstGeom prst="rect">
            <a:avLst/>
          </a:prstGeom>
        </p:spPr>
      </p:pic>
      <p:cxnSp>
        <p:nvCxnSpPr>
          <p:cNvPr id="8" name="Conector recto 7"/>
          <p:cNvCxnSpPr/>
          <p:nvPr/>
        </p:nvCxnSpPr>
        <p:spPr>
          <a:xfrm flipH="1">
            <a:off x="404953" y="1240971"/>
            <a:ext cx="11390807" cy="26126"/>
          </a:xfrm>
          <a:prstGeom prst="line">
            <a:avLst/>
          </a:prstGeom>
          <a:ln>
            <a:solidFill>
              <a:srgbClr val="CE4372"/>
            </a:solidFill>
          </a:ln>
        </p:spPr>
        <p:style>
          <a:lnRef idx="3">
            <a:schemeClr val="dk1"/>
          </a:lnRef>
          <a:fillRef idx="0">
            <a:schemeClr val="dk1"/>
          </a:fillRef>
          <a:effectRef idx="2">
            <a:schemeClr val="dk1"/>
          </a:effectRef>
          <a:fontRef idx="minor">
            <a:schemeClr val="tx1"/>
          </a:fontRef>
        </p:style>
      </p:cxnSp>
      <p:sp>
        <p:nvSpPr>
          <p:cNvPr id="17" name="CuadroTexto 16"/>
          <p:cNvSpPr txBox="1"/>
          <p:nvPr/>
        </p:nvSpPr>
        <p:spPr>
          <a:xfrm>
            <a:off x="3350809" y="532172"/>
            <a:ext cx="5499092" cy="523220"/>
          </a:xfrm>
          <a:prstGeom prst="rect">
            <a:avLst/>
          </a:prstGeom>
          <a:noFill/>
        </p:spPr>
        <p:txBody>
          <a:bodyPr wrap="square" rtlCol="0">
            <a:spAutoFit/>
          </a:bodyPr>
          <a:lstStyle/>
          <a:p>
            <a:r>
              <a:rPr lang="es-CO" sz="2800" dirty="0" smtClean="0">
                <a:latin typeface="Century Gothic" panose="020B0502020202020204" pitchFamily="34" charset="0"/>
              </a:rPr>
              <a:t>Importación y  ejemplo de uso</a:t>
            </a:r>
            <a:endParaRPr lang="en-US" sz="2800" dirty="0">
              <a:latin typeface="Century Gothic" panose="020B0502020202020204" pitchFamily="34" charset="0"/>
            </a:endParaRPr>
          </a:p>
        </p:txBody>
      </p:sp>
      <p:sp>
        <p:nvSpPr>
          <p:cNvPr id="10" name="Medio marco 9"/>
          <p:cNvSpPr/>
          <p:nvPr/>
        </p:nvSpPr>
        <p:spPr>
          <a:xfrm>
            <a:off x="0" y="0"/>
            <a:ext cx="548640" cy="928169"/>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Medio marco 11"/>
          <p:cNvSpPr/>
          <p:nvPr/>
        </p:nvSpPr>
        <p:spPr>
          <a:xfrm rot="10800000">
            <a:off x="11639006" y="5930536"/>
            <a:ext cx="552994" cy="927463"/>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CuadroTexto 10"/>
          <p:cNvSpPr txBox="1"/>
          <p:nvPr/>
        </p:nvSpPr>
        <p:spPr>
          <a:xfrm>
            <a:off x="11639006" y="0"/>
            <a:ext cx="433132" cy="584775"/>
          </a:xfrm>
          <a:prstGeom prst="rect">
            <a:avLst/>
          </a:prstGeom>
          <a:noFill/>
        </p:spPr>
        <p:txBody>
          <a:bodyPr wrap="none" rtlCol="0">
            <a:spAutoFit/>
          </a:bodyPr>
          <a:lstStyle/>
          <a:p>
            <a:r>
              <a:rPr lang="es-CO" sz="3200" dirty="0">
                <a:solidFill>
                  <a:srgbClr val="CE4372"/>
                </a:solidFill>
                <a:latin typeface="OCR A Extended" panose="02010509020102010303" pitchFamily="50" charset="0"/>
                <a:ea typeface="Roboto Condensed" panose="02000000000000000000" pitchFamily="2" charset="0"/>
              </a:rPr>
              <a:t>4</a:t>
            </a:r>
            <a:endParaRPr lang="en-US" sz="3200" dirty="0">
              <a:solidFill>
                <a:srgbClr val="CE4372"/>
              </a:solidFill>
              <a:latin typeface="OCR A Extended" panose="02010509020102010303" pitchFamily="50" charset="0"/>
              <a:ea typeface="Roboto Condensed" panose="02000000000000000000" pitchFamily="2" charset="0"/>
            </a:endParaRPr>
          </a:p>
        </p:txBody>
      </p:sp>
      <p:sp>
        <p:nvSpPr>
          <p:cNvPr id="7" name="Rectangle 3"/>
          <p:cNvSpPr>
            <a:spLocks noChangeArrowheads="1"/>
          </p:cNvSpPr>
          <p:nvPr/>
        </p:nvSpPr>
        <p:spPr bwMode="auto">
          <a:xfrm>
            <a:off x="186581" y="1943917"/>
            <a:ext cx="11827549" cy="3539430"/>
          </a:xfrm>
          <a:prstGeom prst="rect">
            <a:avLst/>
          </a:prstGeom>
          <a:solidFill>
            <a:srgbClr val="1E1F22"/>
          </a:solidFill>
          <a:ln w="28575">
            <a:solidFill>
              <a:srgbClr val="CE437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CF8E6D"/>
                </a:solidFill>
                <a:effectLst/>
                <a:latin typeface="JetBrains Mono"/>
              </a:rPr>
              <a:t>from </a:t>
            </a:r>
            <a:r>
              <a:rPr kumimoji="0" lang="en-US" altLang="en-US" sz="2000" b="0" i="0" u="none" strike="noStrike" cap="none" normalizeH="0" baseline="0" dirty="0" smtClean="0">
                <a:ln>
                  <a:noFill/>
                </a:ln>
                <a:solidFill>
                  <a:srgbClr val="BCBEC4"/>
                </a:solidFill>
                <a:effectLst/>
                <a:latin typeface="JetBrains Mono"/>
              </a:rPr>
              <a:t>fastapi </a:t>
            </a:r>
            <a:r>
              <a:rPr kumimoji="0" lang="en-US" altLang="en-US" sz="2000" b="0" i="0" u="none" strike="noStrike" cap="none" normalizeH="0" baseline="0" dirty="0" smtClean="0">
                <a:ln>
                  <a:noFill/>
                </a:ln>
                <a:solidFill>
                  <a:srgbClr val="CF8E6D"/>
                </a:solidFill>
                <a:effectLst/>
                <a:latin typeface="JetBrains Mono"/>
              </a:rPr>
              <a:t>import </a:t>
            </a:r>
            <a:r>
              <a:rPr kumimoji="0" lang="en-US" altLang="en-US" sz="2000" b="0" i="0" u="none" strike="noStrike" cap="none" normalizeH="0" baseline="0" dirty="0" smtClean="0">
                <a:ln>
                  <a:noFill/>
                </a:ln>
                <a:solidFill>
                  <a:srgbClr val="BCBEC4"/>
                </a:solidFill>
                <a:effectLst/>
                <a:latin typeface="JetBrains Mono"/>
              </a:rPr>
              <a:t>FastAPI </a:t>
            </a:r>
            <a:r>
              <a:rPr kumimoji="0" lang="en-US" altLang="en-US" sz="2000" b="0" i="0" u="none" strike="noStrike" cap="none" normalizeH="0" baseline="0" dirty="0" smtClean="0">
                <a:ln>
                  <a:noFill/>
                </a:ln>
                <a:solidFill>
                  <a:srgbClr val="7A7E85"/>
                </a:solidFill>
                <a:effectLst/>
                <a:latin typeface="JetBrains Mono"/>
              </a:rPr>
              <a:t># &lt;- Importa la clase FastAPI desde la libreria fastapi</a:t>
            </a:r>
            <a:br>
              <a:rPr kumimoji="0" lang="en-US" altLang="en-US" sz="2000" b="0" i="0" u="none" strike="noStrike" cap="none" normalizeH="0" baseline="0" dirty="0" smtClean="0">
                <a:ln>
                  <a:noFill/>
                </a:ln>
                <a:solidFill>
                  <a:srgbClr val="7A7E85"/>
                </a:solidFill>
                <a:effectLst/>
                <a:latin typeface="JetBrains Mono"/>
              </a:rPr>
            </a:br>
            <a:r>
              <a:rPr kumimoji="0" lang="en-US" altLang="en-US" sz="2000" b="0" i="0" u="none" strike="noStrike" cap="none" normalizeH="0" baseline="0" dirty="0" smtClean="0">
                <a:ln>
                  <a:noFill/>
                </a:ln>
                <a:solidFill>
                  <a:srgbClr val="7A7E85"/>
                </a:solidFill>
                <a:effectLst/>
                <a:latin typeface="JetBrains Mono"/>
              </a:rPr>
              <a:t/>
            </a:r>
            <a:br>
              <a:rPr kumimoji="0" lang="en-US" altLang="en-US" sz="2000" b="0" i="0" u="none" strike="noStrike" cap="none" normalizeH="0" baseline="0" dirty="0" smtClean="0">
                <a:ln>
                  <a:noFill/>
                </a:ln>
                <a:solidFill>
                  <a:srgbClr val="7A7E85"/>
                </a:solidFill>
                <a:effectLst/>
                <a:latin typeface="JetBrains Mono"/>
              </a:rPr>
            </a:br>
            <a:r>
              <a:rPr kumimoji="0" lang="en-US" altLang="en-US" sz="2000" b="0" i="0" u="none" strike="noStrike" cap="none" normalizeH="0" baseline="0" dirty="0" smtClean="0">
                <a:ln>
                  <a:noFill/>
                </a:ln>
                <a:solidFill>
                  <a:srgbClr val="BCBEC4"/>
                </a:solidFill>
                <a:effectLst/>
                <a:latin typeface="JetBrains Mono"/>
              </a:rPr>
              <a:t>app = FastAPI() </a:t>
            </a:r>
            <a:r>
              <a:rPr kumimoji="0" lang="en-US" altLang="en-US" sz="2000" b="0" i="0" u="none" strike="noStrike" cap="none" normalizeH="0" baseline="0" dirty="0" smtClean="0">
                <a:ln>
                  <a:noFill/>
                </a:ln>
                <a:solidFill>
                  <a:srgbClr val="7A7E85"/>
                </a:solidFill>
                <a:effectLst/>
                <a:latin typeface="JetBrains Mono"/>
              </a:rPr>
              <a:t># &lt;- Instancia un objeto FastAPI y lo almacena en la variable app</a:t>
            </a:r>
            <a:br>
              <a:rPr kumimoji="0" lang="en-US" altLang="en-US" sz="2000" b="0" i="0" u="none" strike="noStrike" cap="none" normalizeH="0" baseline="0" dirty="0" smtClean="0">
                <a:ln>
                  <a:noFill/>
                </a:ln>
                <a:solidFill>
                  <a:srgbClr val="7A7E85"/>
                </a:solidFill>
                <a:effectLst/>
                <a:latin typeface="JetBrains Mono"/>
              </a:rPr>
            </a:br>
            <a:r>
              <a:rPr kumimoji="0" lang="en-US" altLang="en-US" sz="2000" b="0" i="0" u="none" strike="noStrike" cap="none" normalizeH="0" baseline="0" dirty="0" smtClean="0">
                <a:ln>
                  <a:noFill/>
                </a:ln>
                <a:solidFill>
                  <a:srgbClr val="7A7E85"/>
                </a:solidFill>
                <a:effectLst/>
                <a:latin typeface="JetBrains Mono"/>
              </a:rPr>
              <a:t/>
            </a:r>
            <a:br>
              <a:rPr kumimoji="0" lang="en-US" altLang="en-US" sz="2000" b="0" i="0" u="none" strike="noStrike" cap="none" normalizeH="0" baseline="0" dirty="0" smtClean="0">
                <a:ln>
                  <a:noFill/>
                </a:ln>
                <a:solidFill>
                  <a:srgbClr val="7A7E85"/>
                </a:solidFill>
                <a:effectLst/>
                <a:latin typeface="JetBrains Mono"/>
              </a:rPr>
            </a:br>
            <a:r>
              <a:rPr kumimoji="0" lang="en-US" altLang="en-US" sz="2000" b="0" i="0" u="none" strike="noStrike" cap="none" normalizeH="0" baseline="0" dirty="0" smtClean="0">
                <a:ln>
                  <a:noFill/>
                </a:ln>
                <a:solidFill>
                  <a:srgbClr val="7A7E85"/>
                </a:solidFill>
                <a:effectLst/>
                <a:latin typeface="JetBrains Mono"/>
              </a:rPr>
              <a:t>#Mediante la variable app, utiliza el</a:t>
            </a:r>
            <a:r>
              <a:rPr kumimoji="0" lang="en-US" altLang="en-US" sz="2000" b="0" i="0" u="none" strike="noStrike" cap="none" normalizeH="0" dirty="0" smtClean="0">
                <a:ln>
                  <a:noFill/>
                </a:ln>
                <a:solidFill>
                  <a:srgbClr val="7A7E85"/>
                </a:solidFill>
                <a:effectLst/>
                <a:latin typeface="JetBrains Mono"/>
              </a:rPr>
              <a:t> método</a:t>
            </a:r>
            <a:r>
              <a:rPr kumimoji="0" lang="en-US" altLang="en-US" sz="2000" b="0" i="0" u="none" strike="noStrike" cap="none" normalizeH="0" baseline="0" dirty="0" smtClean="0">
                <a:ln>
                  <a:noFill/>
                </a:ln>
                <a:solidFill>
                  <a:srgbClr val="7A7E85"/>
                </a:solidFill>
                <a:effectLst/>
                <a:latin typeface="JetBrains Mono"/>
              </a:rPr>
              <a:t> get y le pasa como argumento la ruta para acceder</a:t>
            </a:r>
            <a:br>
              <a:rPr kumimoji="0" lang="en-US" altLang="en-US" sz="2000" b="0" i="0" u="none" strike="noStrike" cap="none" normalizeH="0" baseline="0" dirty="0" smtClean="0">
                <a:ln>
                  <a:noFill/>
                </a:ln>
                <a:solidFill>
                  <a:srgbClr val="7A7E85"/>
                </a:solidFill>
                <a:effectLst/>
                <a:latin typeface="JetBrains Mono"/>
              </a:rPr>
            </a:br>
            <a:r>
              <a:rPr kumimoji="0" lang="en-US" altLang="en-US" sz="2000" b="0" i="0" u="none" strike="noStrike" cap="none" normalizeH="0" baseline="0" dirty="0" smtClean="0">
                <a:ln>
                  <a:noFill/>
                </a:ln>
                <a:solidFill>
                  <a:srgbClr val="7A7E85"/>
                </a:solidFill>
                <a:effectLst/>
                <a:latin typeface="JetBrains Mono"/>
              </a:rPr>
              <a:t>#a la</a:t>
            </a:r>
            <a:r>
              <a:rPr kumimoji="0" lang="en-US" altLang="en-US" sz="2000" b="0" i="0" u="none" strike="noStrike" cap="none" normalizeH="0" dirty="0" smtClean="0">
                <a:ln>
                  <a:noFill/>
                </a:ln>
                <a:solidFill>
                  <a:srgbClr val="7A7E85"/>
                </a:solidFill>
                <a:effectLst/>
                <a:latin typeface="JetBrains Mono"/>
              </a:rPr>
              <a:t> función </a:t>
            </a:r>
            <a:r>
              <a:rPr kumimoji="0" lang="en-US" altLang="en-US" sz="2000" b="0" i="0" u="none" strike="noStrike" cap="none" normalizeH="0" baseline="0" dirty="0" smtClean="0">
                <a:ln>
                  <a:noFill/>
                </a:ln>
                <a:solidFill>
                  <a:srgbClr val="7A7E85"/>
                </a:solidFill>
                <a:effectLst/>
                <a:latin typeface="JetBrains Mono"/>
              </a:rPr>
              <a:t>my_function.</a:t>
            </a:r>
            <a:br>
              <a:rPr kumimoji="0" lang="en-US" altLang="en-US" sz="2000" b="0" i="0" u="none" strike="noStrike" cap="none" normalizeH="0" baseline="0" dirty="0" smtClean="0">
                <a:ln>
                  <a:noFill/>
                </a:ln>
                <a:solidFill>
                  <a:srgbClr val="7A7E85"/>
                </a:solidFill>
                <a:effectLst/>
                <a:latin typeface="JetBrains Mono"/>
              </a:rPr>
            </a:br>
            <a:r>
              <a:rPr kumimoji="0" lang="en-US" altLang="en-US" sz="2000" b="0" i="0" u="none" strike="noStrike" cap="none" normalizeH="0" baseline="0" dirty="0" smtClean="0">
                <a:ln>
                  <a:noFill/>
                </a:ln>
                <a:solidFill>
                  <a:srgbClr val="B3AE60"/>
                </a:solidFill>
                <a:effectLst/>
                <a:latin typeface="JetBrains Mono"/>
              </a:rPr>
              <a:t>@app.get</a:t>
            </a:r>
            <a:r>
              <a:rPr kumimoji="0" lang="en-US" altLang="en-US" sz="2000" b="0" i="0" u="none" strike="noStrike" cap="none" normalizeH="0" baseline="0" dirty="0" smtClean="0">
                <a:ln>
                  <a:noFill/>
                </a:ln>
                <a:solidFill>
                  <a:srgbClr val="BCBEC4"/>
                </a:solidFill>
                <a:effectLst/>
                <a:latin typeface="JetBrains Mono"/>
              </a:rPr>
              <a:t>(</a:t>
            </a:r>
            <a:r>
              <a:rPr kumimoji="0" lang="en-US" altLang="en-US" sz="2000" b="0" i="0" u="none" strike="noStrike" cap="none" normalizeH="0" baseline="0" dirty="0" smtClean="0">
                <a:ln>
                  <a:noFill/>
                </a:ln>
                <a:solidFill>
                  <a:srgbClr val="6AAB73"/>
                </a:solidFill>
                <a:effectLst/>
                <a:latin typeface="JetBrains Mono"/>
              </a:rPr>
              <a:t>"/"</a:t>
            </a:r>
            <a:r>
              <a:rPr kumimoji="0" lang="en-US" altLang="en-US" sz="2000" b="0" i="0" u="none" strike="noStrike" cap="none" normalizeH="0" baseline="0" dirty="0" smtClean="0">
                <a:ln>
                  <a:noFill/>
                </a:ln>
                <a:solidFill>
                  <a:srgbClr val="BCBEC4"/>
                </a:solidFill>
                <a:effectLst/>
                <a:latin typeface="JetBrains Mono"/>
              </a:rPr>
              <a:t>) </a:t>
            </a:r>
            <a:r>
              <a:rPr kumimoji="0" lang="en-US" altLang="en-US" sz="2000" b="0" i="0" u="none" strike="noStrike" cap="none" normalizeH="0" baseline="0" dirty="0" smtClean="0">
                <a:ln>
                  <a:noFill/>
                </a:ln>
                <a:solidFill>
                  <a:srgbClr val="7A7E85"/>
                </a:solidFill>
                <a:effectLst/>
                <a:latin typeface="JetBrains Mono"/>
              </a:rPr>
              <a:t># &lt;- Decorador que especifica que la función my_function</a:t>
            </a:r>
            <a:r>
              <a:rPr kumimoji="0" lang="en-US" altLang="en-US" sz="2000" b="0" i="0" u="none" strike="noStrike" cap="none" normalizeH="0" dirty="0" smtClean="0">
                <a:ln>
                  <a:noFill/>
                </a:ln>
                <a:solidFill>
                  <a:srgbClr val="7A7E85"/>
                </a:solidFill>
                <a:effectLst/>
                <a:latin typeface="JetBrains Mono"/>
              </a:rPr>
              <a:t> </a:t>
            </a:r>
            <a:r>
              <a:rPr kumimoji="0" lang="en-US" altLang="en-US" sz="2000" b="0" i="0" u="none" strike="noStrike" cap="none" normalizeH="0" baseline="0" dirty="0" smtClean="0">
                <a:ln>
                  <a:noFill/>
                </a:ln>
                <a:solidFill>
                  <a:srgbClr val="7A7E85"/>
                </a:solidFill>
                <a:effectLst/>
                <a:latin typeface="JetBrains Mono"/>
              </a:rPr>
              <a:t>responde a peticones GET.</a:t>
            </a:r>
            <a:br>
              <a:rPr kumimoji="0" lang="en-US" altLang="en-US" sz="2000" b="0" i="0" u="none" strike="noStrike" cap="none" normalizeH="0" baseline="0" dirty="0" smtClean="0">
                <a:ln>
                  <a:noFill/>
                </a:ln>
                <a:solidFill>
                  <a:srgbClr val="7A7E85"/>
                </a:solidFill>
                <a:effectLst/>
                <a:latin typeface="JetBrains Mono"/>
              </a:rPr>
            </a:br>
            <a:r>
              <a:rPr kumimoji="0" lang="en-US" altLang="en-US" sz="2000" b="0" i="0" u="none" strike="noStrike" cap="none" normalizeH="0" baseline="0" dirty="0" smtClean="0">
                <a:ln>
                  <a:noFill/>
                </a:ln>
                <a:solidFill>
                  <a:srgbClr val="CF8E6D"/>
                </a:solidFill>
                <a:effectLst/>
                <a:latin typeface="JetBrains Mono"/>
              </a:rPr>
              <a:t>def </a:t>
            </a:r>
            <a:r>
              <a:rPr kumimoji="0" lang="en-US" altLang="en-US" sz="2000" b="0" i="0" u="none" strike="noStrike" cap="none" normalizeH="0" baseline="0" dirty="0" smtClean="0">
                <a:ln>
                  <a:noFill/>
                </a:ln>
                <a:solidFill>
                  <a:srgbClr val="56A8F5"/>
                </a:solidFill>
                <a:effectLst/>
                <a:latin typeface="JetBrains Mono"/>
              </a:rPr>
              <a:t>my_function</a:t>
            </a:r>
            <a:r>
              <a:rPr kumimoji="0" lang="en-US" altLang="en-US" sz="2000" b="0" i="0" u="none" strike="noStrike" cap="none" normalizeH="0" baseline="0" dirty="0" smtClean="0">
                <a:ln>
                  <a:noFill/>
                </a:ln>
                <a:solidFill>
                  <a:srgbClr val="BCBEC4"/>
                </a:solidFill>
                <a:effectLst/>
                <a:latin typeface="JetBrains Mono"/>
              </a:rPr>
              <a:t>(): </a:t>
            </a:r>
            <a:r>
              <a:rPr kumimoji="0" lang="en-US" altLang="en-US" sz="2000" b="0" i="0" u="none" strike="noStrike" cap="none" normalizeH="0" baseline="0" dirty="0" smtClean="0">
                <a:ln>
                  <a:noFill/>
                </a:ln>
                <a:solidFill>
                  <a:srgbClr val="7A7E85"/>
                </a:solidFill>
                <a:effectLst/>
                <a:latin typeface="JetBrains Mono"/>
              </a:rPr>
              <a:t># &lt;- Función que será ejecutada cuando se haga una petición a la ruta especificada.</a:t>
            </a:r>
            <a:br>
              <a:rPr kumimoji="0" lang="en-US" altLang="en-US" sz="2000" b="0" i="0" u="none" strike="noStrike" cap="none" normalizeH="0" baseline="0" dirty="0" smtClean="0">
                <a:ln>
                  <a:noFill/>
                </a:ln>
                <a:solidFill>
                  <a:srgbClr val="7A7E85"/>
                </a:solidFill>
                <a:effectLst/>
                <a:latin typeface="JetBrains Mono"/>
              </a:rPr>
            </a:br>
            <a:r>
              <a:rPr kumimoji="0" lang="en-US" altLang="en-US" sz="2000" b="0" i="0" u="none" strike="noStrike" cap="none" normalizeH="0" baseline="0" dirty="0" smtClean="0">
                <a:ln>
                  <a:noFill/>
                </a:ln>
                <a:solidFill>
                  <a:srgbClr val="7A7E85"/>
                </a:solidFill>
                <a:effectLst/>
                <a:latin typeface="JetBrains Mono"/>
              </a:rPr>
              <a:t>    </a:t>
            </a:r>
            <a:r>
              <a:rPr kumimoji="0" lang="en-US" altLang="en-US" sz="2000" b="0" i="0" u="none" strike="noStrike" cap="none" normalizeH="0" baseline="0" dirty="0" smtClean="0">
                <a:ln>
                  <a:noFill/>
                </a:ln>
                <a:solidFill>
                  <a:srgbClr val="CF8E6D"/>
                </a:solidFill>
                <a:effectLst/>
                <a:latin typeface="JetBrains Mono"/>
              </a:rPr>
              <a:t>return </a:t>
            </a:r>
            <a:r>
              <a:rPr kumimoji="0" lang="en-US" altLang="en-US" sz="2000" b="0" i="0" u="none" strike="noStrike" cap="none" normalizeH="0" baseline="0" dirty="0" smtClean="0">
                <a:ln>
                  <a:noFill/>
                </a:ln>
                <a:solidFill>
                  <a:srgbClr val="6AAB73"/>
                </a:solidFill>
                <a:effectLst/>
                <a:latin typeface="JetBrains Mono"/>
              </a:rPr>
              <a:t>"¡El servidor respondió con exito!" </a:t>
            </a:r>
            <a:r>
              <a:rPr kumimoji="0" lang="en-US" altLang="en-US" sz="2000" b="0" i="0" u="none" strike="noStrike" cap="none" normalizeH="0" baseline="0" dirty="0" smtClean="0">
                <a:ln>
                  <a:noFill/>
                </a:ln>
                <a:solidFill>
                  <a:srgbClr val="7A7E85"/>
                </a:solidFill>
                <a:effectLst/>
                <a:latin typeface="JetBrains Mono"/>
              </a:rPr>
              <a:t># &lt;- Respuesta de la petición</a:t>
            </a:r>
            <a:br>
              <a:rPr kumimoji="0" lang="en-US" altLang="en-US" sz="2000" b="0" i="0" u="none" strike="noStrike" cap="none" normalizeH="0" baseline="0" dirty="0" smtClean="0">
                <a:ln>
                  <a:noFill/>
                </a:ln>
                <a:solidFill>
                  <a:srgbClr val="7A7E85"/>
                </a:solidFill>
                <a:effectLst/>
                <a:latin typeface="JetBrains Mono"/>
              </a:rPr>
            </a:br>
            <a:endParaRPr kumimoji="0" lang="en-US" altLang="en-US" sz="4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66289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44589" y="6279697"/>
            <a:ext cx="911951" cy="343850"/>
          </a:xfrm>
          <a:prstGeom prst="rect">
            <a:avLst/>
          </a:prstGeom>
        </p:spPr>
      </p:pic>
      <p:cxnSp>
        <p:nvCxnSpPr>
          <p:cNvPr id="8" name="Conector recto 7"/>
          <p:cNvCxnSpPr/>
          <p:nvPr/>
        </p:nvCxnSpPr>
        <p:spPr>
          <a:xfrm flipH="1">
            <a:off x="404953" y="1240971"/>
            <a:ext cx="11390807" cy="26126"/>
          </a:xfrm>
          <a:prstGeom prst="line">
            <a:avLst/>
          </a:prstGeom>
          <a:ln>
            <a:solidFill>
              <a:srgbClr val="CE4372"/>
            </a:solidFill>
          </a:ln>
        </p:spPr>
        <p:style>
          <a:lnRef idx="3">
            <a:schemeClr val="dk1"/>
          </a:lnRef>
          <a:fillRef idx="0">
            <a:schemeClr val="dk1"/>
          </a:fillRef>
          <a:effectRef idx="2">
            <a:schemeClr val="dk1"/>
          </a:effectRef>
          <a:fontRef idx="minor">
            <a:schemeClr val="tx1"/>
          </a:fontRef>
        </p:style>
      </p:cxnSp>
      <p:sp>
        <p:nvSpPr>
          <p:cNvPr id="17" name="CuadroTexto 16"/>
          <p:cNvSpPr txBox="1"/>
          <p:nvPr/>
        </p:nvSpPr>
        <p:spPr>
          <a:xfrm>
            <a:off x="640083" y="602026"/>
            <a:ext cx="10920546" cy="523220"/>
          </a:xfrm>
          <a:prstGeom prst="rect">
            <a:avLst/>
          </a:prstGeom>
          <a:noFill/>
        </p:spPr>
        <p:txBody>
          <a:bodyPr wrap="square" rtlCol="0">
            <a:spAutoFit/>
          </a:bodyPr>
          <a:lstStyle/>
          <a:p>
            <a:r>
              <a:rPr lang="es-CO" sz="2800" dirty="0" smtClean="0">
                <a:latin typeface="Century Gothic" panose="020B0502020202020204" pitchFamily="34" charset="0"/>
              </a:rPr>
              <a:t>Uvicorn</a:t>
            </a:r>
            <a:r>
              <a:rPr lang="es-CO" sz="2800" dirty="0">
                <a:latin typeface="Century Gothic" panose="020B0502020202020204" pitchFamily="34" charset="0"/>
              </a:rPr>
              <a:t>:</a:t>
            </a:r>
            <a:r>
              <a:rPr lang="es-CO" sz="2800" dirty="0" smtClean="0">
                <a:latin typeface="Century Gothic" panose="020B0502020202020204" pitchFamily="34" charset="0"/>
              </a:rPr>
              <a:t> Montaje de aplicación y ejecución del servidor local</a:t>
            </a:r>
            <a:endParaRPr lang="en-US" sz="2800" dirty="0">
              <a:latin typeface="Century Gothic" panose="020B0502020202020204" pitchFamily="34" charset="0"/>
            </a:endParaRPr>
          </a:p>
        </p:txBody>
      </p:sp>
      <p:sp>
        <p:nvSpPr>
          <p:cNvPr id="10" name="Medio marco 9"/>
          <p:cNvSpPr/>
          <p:nvPr/>
        </p:nvSpPr>
        <p:spPr>
          <a:xfrm>
            <a:off x="0" y="0"/>
            <a:ext cx="548640" cy="928169"/>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Medio marco 11"/>
          <p:cNvSpPr/>
          <p:nvPr/>
        </p:nvSpPr>
        <p:spPr>
          <a:xfrm rot="10800000">
            <a:off x="11639006" y="5930536"/>
            <a:ext cx="552994" cy="927463"/>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CuadroTexto 10"/>
          <p:cNvSpPr txBox="1"/>
          <p:nvPr/>
        </p:nvSpPr>
        <p:spPr>
          <a:xfrm>
            <a:off x="11639006" y="0"/>
            <a:ext cx="433132" cy="584775"/>
          </a:xfrm>
          <a:prstGeom prst="rect">
            <a:avLst/>
          </a:prstGeom>
          <a:noFill/>
        </p:spPr>
        <p:txBody>
          <a:bodyPr wrap="none" rtlCol="0">
            <a:spAutoFit/>
          </a:bodyPr>
          <a:lstStyle/>
          <a:p>
            <a:r>
              <a:rPr lang="es-CO" sz="3200" dirty="0">
                <a:solidFill>
                  <a:srgbClr val="CE4372"/>
                </a:solidFill>
                <a:latin typeface="OCR A Extended" panose="02010509020102010303" pitchFamily="50" charset="0"/>
                <a:ea typeface="Roboto Condensed" panose="02000000000000000000" pitchFamily="2" charset="0"/>
              </a:rPr>
              <a:t>5</a:t>
            </a:r>
            <a:endParaRPr lang="en-US" sz="3200" dirty="0">
              <a:solidFill>
                <a:srgbClr val="CE4372"/>
              </a:solidFill>
              <a:latin typeface="OCR A Extended" panose="02010509020102010303" pitchFamily="50" charset="0"/>
              <a:ea typeface="Roboto Condensed" panose="02000000000000000000" pitchFamily="2" charset="0"/>
            </a:endParaRPr>
          </a:p>
        </p:txBody>
      </p:sp>
      <p:sp>
        <p:nvSpPr>
          <p:cNvPr id="13" name="CuadroTexto 12"/>
          <p:cNvSpPr txBox="1"/>
          <p:nvPr/>
        </p:nvSpPr>
        <p:spPr>
          <a:xfrm>
            <a:off x="404951" y="1520764"/>
            <a:ext cx="11390810" cy="2554545"/>
          </a:xfrm>
          <a:prstGeom prst="rect">
            <a:avLst/>
          </a:prstGeom>
          <a:noFill/>
        </p:spPr>
        <p:txBody>
          <a:bodyPr wrap="square" rtlCol="0">
            <a:spAutoFit/>
          </a:bodyPr>
          <a:lstStyle/>
          <a:p>
            <a:r>
              <a:rPr lang="es-ES" sz="2000" b="1" dirty="0" smtClean="0">
                <a:latin typeface="Century Gothic" panose="020B0502020202020204" pitchFamily="34" charset="0"/>
              </a:rPr>
              <a:t>Uvicorn</a:t>
            </a:r>
            <a:r>
              <a:rPr lang="es-ES" sz="2000" dirty="0" smtClean="0">
                <a:latin typeface="Century Gothic" panose="020B0502020202020204" pitchFamily="34" charset="0"/>
              </a:rPr>
              <a:t> es un servidor </a:t>
            </a:r>
            <a:r>
              <a:rPr lang="es-ES" sz="2000" b="1" dirty="0" smtClean="0">
                <a:latin typeface="Century Gothic" panose="020B0502020202020204" pitchFamily="34" charset="0"/>
              </a:rPr>
              <a:t>ASGI (Asynchronous Server Gateway Interface) </a:t>
            </a:r>
            <a:r>
              <a:rPr lang="es-ES" sz="2000" dirty="0" smtClean="0">
                <a:latin typeface="Century Gothic" panose="020B0502020202020204" pitchFamily="34" charset="0"/>
              </a:rPr>
              <a:t>para aplicaciones web Python. </a:t>
            </a:r>
            <a:r>
              <a:rPr lang="es-ES" sz="2000" b="1" dirty="0" smtClean="0">
                <a:latin typeface="Century Gothic" panose="020B0502020202020204" pitchFamily="34" charset="0"/>
              </a:rPr>
              <a:t>ASGI</a:t>
            </a:r>
            <a:r>
              <a:rPr lang="es-ES" sz="2000" dirty="0" smtClean="0">
                <a:latin typeface="Century Gothic" panose="020B0502020202020204" pitchFamily="34" charset="0"/>
              </a:rPr>
              <a:t> es un estándar para servidores y aplicaciones web que permite la ejecución de </a:t>
            </a:r>
            <a:r>
              <a:rPr lang="es-ES" sz="2000" b="1" dirty="0" smtClean="0">
                <a:latin typeface="Century Gothic" panose="020B0502020202020204" pitchFamily="34" charset="0"/>
              </a:rPr>
              <a:t>código asíncrono</a:t>
            </a:r>
            <a:r>
              <a:rPr lang="es-ES" sz="2000" dirty="0" smtClean="0">
                <a:latin typeface="Century Gothic" panose="020B0502020202020204" pitchFamily="34" charset="0"/>
              </a:rPr>
              <a:t>, lo que puede mejorar el rendimiento en situaciones donde hay muchas </a:t>
            </a:r>
            <a:r>
              <a:rPr lang="es-ES" sz="2000" b="1" dirty="0" smtClean="0">
                <a:latin typeface="Century Gothic" panose="020B0502020202020204" pitchFamily="34" charset="0"/>
              </a:rPr>
              <a:t>conexiones simultáneas</a:t>
            </a:r>
            <a:r>
              <a:rPr lang="es-ES" sz="2000" dirty="0" smtClean="0">
                <a:latin typeface="Century Gothic" panose="020B0502020202020204" pitchFamily="34" charset="0"/>
              </a:rPr>
              <a:t>. </a:t>
            </a:r>
          </a:p>
          <a:p>
            <a:endParaRPr lang="es-ES" sz="2000" dirty="0">
              <a:latin typeface="Century Gothic" panose="020B0502020202020204" pitchFamily="34" charset="0"/>
            </a:endParaRPr>
          </a:p>
          <a:p>
            <a:r>
              <a:rPr lang="es-ES" sz="2000" dirty="0" smtClean="0">
                <a:latin typeface="Century Gothic" panose="020B0502020202020204" pitchFamily="34" charset="0"/>
              </a:rPr>
              <a:t>Para montar nuestro servidor local con Uvicorn, debemos escribir lo siguiente en nuestra terminal (la ruta actual de la terminal, debe estar en la carpeta en donde se encuentran el archivo donde tenemos nuestra API): </a:t>
            </a:r>
          </a:p>
        </p:txBody>
      </p:sp>
      <p:sp>
        <p:nvSpPr>
          <p:cNvPr id="5" name="Rectangle 2"/>
          <p:cNvSpPr>
            <a:spLocks noChangeArrowheads="1"/>
          </p:cNvSpPr>
          <p:nvPr/>
        </p:nvSpPr>
        <p:spPr bwMode="auto">
          <a:xfrm>
            <a:off x="1443448" y="4402757"/>
            <a:ext cx="9313815" cy="400110"/>
          </a:xfrm>
          <a:prstGeom prst="rect">
            <a:avLst/>
          </a:prstGeom>
          <a:solidFill>
            <a:srgbClr val="1E1F2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BCBEC4"/>
                </a:solidFill>
                <a:effectLst/>
                <a:latin typeface="JetBrains Mono"/>
              </a:rPr>
              <a:t>C:\Users\EQUIPO\PycharmProjects\MyProyect&gt; uvicorn main:app --reload</a:t>
            </a:r>
            <a:endParaRPr kumimoji="0" lang="en-US" altLang="en-US" sz="4400" b="0" i="0" u="none" strike="noStrike" cap="none" normalizeH="0" baseline="0" dirty="0" smtClean="0">
              <a:ln>
                <a:noFill/>
              </a:ln>
              <a:solidFill>
                <a:schemeClr val="tx1"/>
              </a:solidFill>
              <a:effectLst/>
              <a:latin typeface="Arial" panose="020B0604020202020204" pitchFamily="34" charset="0"/>
            </a:endParaRPr>
          </a:p>
        </p:txBody>
      </p:sp>
      <p:cxnSp>
        <p:nvCxnSpPr>
          <p:cNvPr id="14" name="Conector recto de flecha 13"/>
          <p:cNvCxnSpPr/>
          <p:nvPr/>
        </p:nvCxnSpPr>
        <p:spPr>
          <a:xfrm flipV="1">
            <a:off x="4147461" y="5324061"/>
            <a:ext cx="2" cy="397468"/>
          </a:xfrm>
          <a:prstGeom prst="straightConnector1">
            <a:avLst/>
          </a:prstGeom>
          <a:ln w="28575">
            <a:solidFill>
              <a:srgbClr val="CE4372"/>
            </a:solidFill>
            <a:tailEnd type="triangle"/>
          </a:ln>
        </p:spPr>
        <p:style>
          <a:lnRef idx="1">
            <a:schemeClr val="accent1"/>
          </a:lnRef>
          <a:fillRef idx="0">
            <a:schemeClr val="accent1"/>
          </a:fillRef>
          <a:effectRef idx="0">
            <a:schemeClr val="accent1"/>
          </a:effectRef>
          <a:fontRef idx="minor">
            <a:schemeClr val="tx1"/>
          </a:fontRef>
        </p:style>
      </p:cxnSp>
      <p:sp>
        <p:nvSpPr>
          <p:cNvPr id="15" name="Abrir corchete 14"/>
          <p:cNvSpPr/>
          <p:nvPr/>
        </p:nvSpPr>
        <p:spPr>
          <a:xfrm rot="16200000">
            <a:off x="3988355" y="2411704"/>
            <a:ext cx="318213" cy="5303520"/>
          </a:xfrm>
          <a:prstGeom prst="leftBracket">
            <a:avLst/>
          </a:prstGeom>
          <a:ln w="28575">
            <a:solidFill>
              <a:srgbClr val="CE437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Rectángulo 19"/>
          <p:cNvSpPr/>
          <p:nvPr/>
        </p:nvSpPr>
        <p:spPr>
          <a:xfrm>
            <a:off x="3610294" y="5742724"/>
            <a:ext cx="1074333" cy="276999"/>
          </a:xfrm>
          <a:prstGeom prst="rect">
            <a:avLst/>
          </a:prstGeom>
        </p:spPr>
        <p:txBody>
          <a:bodyPr wrap="none">
            <a:spAutoFit/>
          </a:bodyPr>
          <a:lstStyle/>
          <a:p>
            <a:r>
              <a:rPr lang="es-ES" sz="1200" dirty="0" smtClean="0">
                <a:latin typeface="Century Gothic" panose="020B0502020202020204" pitchFamily="34" charset="0"/>
              </a:rPr>
              <a:t>Ruta o path</a:t>
            </a:r>
            <a:endParaRPr lang="es-ES" sz="1200" dirty="0">
              <a:latin typeface="Century Gothic" panose="020B0502020202020204" pitchFamily="34" charset="0"/>
            </a:endParaRPr>
          </a:p>
        </p:txBody>
      </p:sp>
      <p:cxnSp>
        <p:nvCxnSpPr>
          <p:cNvPr id="21" name="Conector recto de flecha 20"/>
          <p:cNvCxnSpPr/>
          <p:nvPr/>
        </p:nvCxnSpPr>
        <p:spPr>
          <a:xfrm flipV="1">
            <a:off x="7437855" y="5319124"/>
            <a:ext cx="2" cy="397468"/>
          </a:xfrm>
          <a:prstGeom prst="straightConnector1">
            <a:avLst/>
          </a:prstGeom>
          <a:ln w="28575">
            <a:solidFill>
              <a:srgbClr val="CE4372"/>
            </a:solidFill>
            <a:tailEnd type="triangle"/>
          </a:ln>
        </p:spPr>
        <p:style>
          <a:lnRef idx="1">
            <a:schemeClr val="accent1"/>
          </a:lnRef>
          <a:fillRef idx="0">
            <a:schemeClr val="accent1"/>
          </a:fillRef>
          <a:effectRef idx="0">
            <a:schemeClr val="accent1"/>
          </a:effectRef>
          <a:fontRef idx="minor">
            <a:schemeClr val="tx1"/>
          </a:fontRef>
        </p:style>
      </p:cxnSp>
      <p:sp>
        <p:nvSpPr>
          <p:cNvPr id="22" name="Abrir corchete 21"/>
          <p:cNvSpPr/>
          <p:nvPr/>
        </p:nvSpPr>
        <p:spPr>
          <a:xfrm rot="16200000">
            <a:off x="7286724" y="4658513"/>
            <a:ext cx="318213" cy="809899"/>
          </a:xfrm>
          <a:prstGeom prst="leftBracket">
            <a:avLst/>
          </a:prstGeom>
          <a:ln w="28575">
            <a:solidFill>
              <a:srgbClr val="CE437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Rectángulo 22"/>
          <p:cNvSpPr/>
          <p:nvPr/>
        </p:nvSpPr>
        <p:spPr>
          <a:xfrm>
            <a:off x="6972823" y="5698596"/>
            <a:ext cx="930063" cy="461665"/>
          </a:xfrm>
          <a:prstGeom prst="rect">
            <a:avLst/>
          </a:prstGeom>
        </p:spPr>
        <p:txBody>
          <a:bodyPr wrap="none">
            <a:spAutoFit/>
          </a:bodyPr>
          <a:lstStyle/>
          <a:p>
            <a:pPr algn="ctr"/>
            <a:r>
              <a:rPr lang="es-ES" sz="1200" dirty="0" smtClean="0">
                <a:latin typeface="Century Gothic" panose="020B0502020202020204" pitchFamily="34" charset="0"/>
              </a:rPr>
              <a:t>Programa</a:t>
            </a:r>
          </a:p>
          <a:p>
            <a:pPr algn="ctr"/>
            <a:r>
              <a:rPr lang="es-ES" sz="1200" dirty="0" smtClean="0">
                <a:latin typeface="Century Gothic" panose="020B0502020202020204" pitchFamily="34" charset="0"/>
              </a:rPr>
              <a:t>uvicorn</a:t>
            </a:r>
          </a:p>
        </p:txBody>
      </p:sp>
      <p:sp>
        <p:nvSpPr>
          <p:cNvPr id="24" name="Abrir corchete 23"/>
          <p:cNvSpPr/>
          <p:nvPr/>
        </p:nvSpPr>
        <p:spPr>
          <a:xfrm rot="16200000">
            <a:off x="8313898" y="4523093"/>
            <a:ext cx="318213" cy="1080737"/>
          </a:xfrm>
          <a:prstGeom prst="leftBracket">
            <a:avLst/>
          </a:prstGeom>
          <a:ln w="28575">
            <a:solidFill>
              <a:srgbClr val="CE437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25" name="Conector recto de flecha 24"/>
          <p:cNvCxnSpPr/>
          <p:nvPr/>
        </p:nvCxnSpPr>
        <p:spPr>
          <a:xfrm flipV="1">
            <a:off x="8473002" y="5303597"/>
            <a:ext cx="2" cy="397468"/>
          </a:xfrm>
          <a:prstGeom prst="straightConnector1">
            <a:avLst/>
          </a:prstGeom>
          <a:ln w="28575">
            <a:solidFill>
              <a:srgbClr val="CE4372"/>
            </a:solidFill>
            <a:tailEnd type="triangle"/>
          </a:ln>
        </p:spPr>
        <p:style>
          <a:lnRef idx="1">
            <a:schemeClr val="accent1"/>
          </a:lnRef>
          <a:fillRef idx="0">
            <a:schemeClr val="accent1"/>
          </a:fillRef>
          <a:effectRef idx="0">
            <a:schemeClr val="accent1"/>
          </a:effectRef>
          <a:fontRef idx="minor">
            <a:schemeClr val="tx1"/>
          </a:fontRef>
        </p:style>
      </p:cxnSp>
      <p:sp>
        <p:nvSpPr>
          <p:cNvPr id="26" name="Rectángulo 25"/>
          <p:cNvSpPr/>
          <p:nvPr/>
        </p:nvSpPr>
        <p:spPr>
          <a:xfrm>
            <a:off x="7806799" y="5703533"/>
            <a:ext cx="1206574" cy="646331"/>
          </a:xfrm>
          <a:prstGeom prst="rect">
            <a:avLst/>
          </a:prstGeom>
        </p:spPr>
        <p:txBody>
          <a:bodyPr wrap="square">
            <a:spAutoFit/>
          </a:bodyPr>
          <a:lstStyle/>
          <a:p>
            <a:pPr algn="ctr"/>
            <a:r>
              <a:rPr lang="es-ES" sz="1200" dirty="0" smtClean="0">
                <a:latin typeface="Century Gothic" panose="020B0502020202020204" pitchFamily="34" charset="0"/>
              </a:rPr>
              <a:t>La API y la variable fastapi</a:t>
            </a:r>
          </a:p>
        </p:txBody>
      </p:sp>
      <p:sp>
        <p:nvSpPr>
          <p:cNvPr id="27" name="Abrir corchete 26"/>
          <p:cNvSpPr/>
          <p:nvPr/>
        </p:nvSpPr>
        <p:spPr>
          <a:xfrm rot="16200000">
            <a:off x="9408124" y="4585354"/>
            <a:ext cx="318213" cy="956213"/>
          </a:xfrm>
          <a:prstGeom prst="leftBracket">
            <a:avLst/>
          </a:prstGeom>
          <a:ln w="28575">
            <a:solidFill>
              <a:srgbClr val="CE437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28" name="Conector recto de flecha 27"/>
          <p:cNvCxnSpPr/>
          <p:nvPr/>
        </p:nvCxnSpPr>
        <p:spPr>
          <a:xfrm flipV="1">
            <a:off x="9583487" y="5301128"/>
            <a:ext cx="2" cy="397468"/>
          </a:xfrm>
          <a:prstGeom prst="straightConnector1">
            <a:avLst/>
          </a:prstGeom>
          <a:ln w="28575">
            <a:solidFill>
              <a:srgbClr val="CE4372"/>
            </a:solidFill>
            <a:tailEnd type="triangle"/>
          </a:ln>
        </p:spPr>
        <p:style>
          <a:lnRef idx="1">
            <a:schemeClr val="accent1"/>
          </a:lnRef>
          <a:fillRef idx="0">
            <a:schemeClr val="accent1"/>
          </a:fillRef>
          <a:effectRef idx="0">
            <a:schemeClr val="accent1"/>
          </a:effectRef>
          <a:fontRef idx="minor">
            <a:schemeClr val="tx1"/>
          </a:fontRef>
        </p:style>
      </p:cxnSp>
      <p:sp>
        <p:nvSpPr>
          <p:cNvPr id="30" name="Rectángulo 29"/>
          <p:cNvSpPr/>
          <p:nvPr/>
        </p:nvSpPr>
        <p:spPr>
          <a:xfrm>
            <a:off x="8984508" y="5698596"/>
            <a:ext cx="1206574" cy="830997"/>
          </a:xfrm>
          <a:prstGeom prst="rect">
            <a:avLst/>
          </a:prstGeom>
        </p:spPr>
        <p:txBody>
          <a:bodyPr wrap="square">
            <a:spAutoFit/>
          </a:bodyPr>
          <a:lstStyle/>
          <a:p>
            <a:pPr algn="ctr"/>
            <a:r>
              <a:rPr lang="es-ES" sz="1200" dirty="0" smtClean="0">
                <a:latin typeface="Century Gothic" panose="020B0502020202020204" pitchFamily="34" charset="0"/>
              </a:rPr>
              <a:t>Opción de recarga por cambios en el archivo</a:t>
            </a:r>
          </a:p>
        </p:txBody>
      </p:sp>
    </p:spTree>
    <p:extLst>
      <p:ext uri="{BB962C8B-B14F-4D97-AF65-F5344CB8AC3E}">
        <p14:creationId xmlns:p14="http://schemas.microsoft.com/office/powerpoint/2010/main" val="513421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44589" y="6279697"/>
            <a:ext cx="911951" cy="343850"/>
          </a:xfrm>
          <a:prstGeom prst="rect">
            <a:avLst/>
          </a:prstGeom>
        </p:spPr>
      </p:pic>
      <p:cxnSp>
        <p:nvCxnSpPr>
          <p:cNvPr id="8" name="Conector recto 7"/>
          <p:cNvCxnSpPr/>
          <p:nvPr/>
        </p:nvCxnSpPr>
        <p:spPr>
          <a:xfrm flipH="1">
            <a:off x="404953" y="1240971"/>
            <a:ext cx="11390807" cy="26126"/>
          </a:xfrm>
          <a:prstGeom prst="line">
            <a:avLst/>
          </a:prstGeom>
          <a:ln>
            <a:solidFill>
              <a:srgbClr val="CE4372"/>
            </a:solidFill>
          </a:ln>
        </p:spPr>
        <p:style>
          <a:lnRef idx="3">
            <a:schemeClr val="dk1"/>
          </a:lnRef>
          <a:fillRef idx="0">
            <a:schemeClr val="dk1"/>
          </a:fillRef>
          <a:effectRef idx="2">
            <a:schemeClr val="dk1"/>
          </a:effectRef>
          <a:fontRef idx="minor">
            <a:schemeClr val="tx1"/>
          </a:fontRef>
        </p:style>
      </p:cxnSp>
      <p:sp>
        <p:nvSpPr>
          <p:cNvPr id="17" name="CuadroTexto 16"/>
          <p:cNvSpPr txBox="1"/>
          <p:nvPr/>
        </p:nvSpPr>
        <p:spPr>
          <a:xfrm>
            <a:off x="4722224" y="651263"/>
            <a:ext cx="2743197" cy="523220"/>
          </a:xfrm>
          <a:prstGeom prst="rect">
            <a:avLst/>
          </a:prstGeom>
          <a:noFill/>
        </p:spPr>
        <p:txBody>
          <a:bodyPr wrap="square" rtlCol="0">
            <a:spAutoFit/>
          </a:bodyPr>
          <a:lstStyle/>
          <a:p>
            <a:r>
              <a:rPr lang="es-CO" sz="2800" dirty="0" smtClean="0">
                <a:latin typeface="Century Gothic" panose="020B0502020202020204" pitchFamily="34" charset="0"/>
              </a:rPr>
              <a:t>Uvicorn: salida</a:t>
            </a:r>
            <a:endParaRPr lang="en-US" sz="2800" dirty="0">
              <a:latin typeface="Century Gothic" panose="020B0502020202020204" pitchFamily="34" charset="0"/>
            </a:endParaRPr>
          </a:p>
        </p:txBody>
      </p:sp>
      <p:sp>
        <p:nvSpPr>
          <p:cNvPr id="10" name="Medio marco 9"/>
          <p:cNvSpPr/>
          <p:nvPr/>
        </p:nvSpPr>
        <p:spPr>
          <a:xfrm>
            <a:off x="0" y="0"/>
            <a:ext cx="548640" cy="928169"/>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Medio marco 11"/>
          <p:cNvSpPr/>
          <p:nvPr/>
        </p:nvSpPr>
        <p:spPr>
          <a:xfrm rot="10800000">
            <a:off x="11639006" y="5930536"/>
            <a:ext cx="552994" cy="927463"/>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CuadroTexto 10"/>
          <p:cNvSpPr txBox="1"/>
          <p:nvPr/>
        </p:nvSpPr>
        <p:spPr>
          <a:xfrm>
            <a:off x="11639006" y="0"/>
            <a:ext cx="433132" cy="584775"/>
          </a:xfrm>
          <a:prstGeom prst="rect">
            <a:avLst/>
          </a:prstGeom>
          <a:noFill/>
        </p:spPr>
        <p:txBody>
          <a:bodyPr wrap="none" rtlCol="0">
            <a:spAutoFit/>
          </a:bodyPr>
          <a:lstStyle/>
          <a:p>
            <a:r>
              <a:rPr lang="es-CO" sz="3200" dirty="0">
                <a:solidFill>
                  <a:srgbClr val="CE4372"/>
                </a:solidFill>
                <a:latin typeface="OCR A Extended" panose="02010509020102010303" pitchFamily="50" charset="0"/>
                <a:ea typeface="Roboto Condensed" panose="02000000000000000000" pitchFamily="2" charset="0"/>
              </a:rPr>
              <a:t>6</a:t>
            </a:r>
            <a:endParaRPr lang="en-US" sz="3200" dirty="0">
              <a:solidFill>
                <a:srgbClr val="CE4372"/>
              </a:solidFill>
              <a:latin typeface="OCR A Extended" panose="02010509020102010303" pitchFamily="50" charset="0"/>
              <a:ea typeface="Roboto Condensed" panose="02000000000000000000" pitchFamily="2" charset="0"/>
            </a:endParaRPr>
          </a:p>
        </p:txBody>
      </p:sp>
      <p:sp>
        <p:nvSpPr>
          <p:cNvPr id="13" name="CuadroTexto 12"/>
          <p:cNvSpPr txBox="1"/>
          <p:nvPr/>
        </p:nvSpPr>
        <p:spPr>
          <a:xfrm>
            <a:off x="404950" y="1523183"/>
            <a:ext cx="11390810" cy="400110"/>
          </a:xfrm>
          <a:prstGeom prst="rect">
            <a:avLst/>
          </a:prstGeom>
          <a:noFill/>
        </p:spPr>
        <p:txBody>
          <a:bodyPr wrap="square" rtlCol="0">
            <a:spAutoFit/>
          </a:bodyPr>
          <a:lstStyle/>
          <a:p>
            <a:r>
              <a:rPr lang="es-ES" sz="2000" dirty="0" smtClean="0">
                <a:latin typeface="Century Gothic" panose="020B0502020202020204" pitchFamily="34" charset="0"/>
              </a:rPr>
              <a:t>Al ejecutar el comando, si todo sale bien, deberíamos ver esto en la salida de la terminal:</a:t>
            </a:r>
          </a:p>
        </p:txBody>
      </p:sp>
      <p:pic>
        <p:nvPicPr>
          <p:cNvPr id="2" name="Imagen 1"/>
          <p:cNvPicPr>
            <a:picLocks noChangeAspect="1"/>
          </p:cNvPicPr>
          <p:nvPr/>
        </p:nvPicPr>
        <p:blipFill>
          <a:blip r:embed="rId3"/>
          <a:stretch>
            <a:fillRect/>
          </a:stretch>
        </p:blipFill>
        <p:spPr>
          <a:xfrm>
            <a:off x="1914117" y="2179379"/>
            <a:ext cx="8372475" cy="1457325"/>
          </a:xfrm>
          <a:prstGeom prst="rect">
            <a:avLst/>
          </a:prstGeom>
          <a:ln w="28575" cap="sq">
            <a:solidFill>
              <a:srgbClr val="CE4372"/>
            </a:solidFill>
            <a:prstDash val="solid"/>
            <a:miter lim="800000"/>
          </a:ln>
          <a:effectLst>
            <a:outerShdw blurRad="50800" dist="38100" dir="2700000" algn="tl" rotWithShape="0">
              <a:srgbClr val="000000">
                <a:alpha val="43000"/>
              </a:srgbClr>
            </a:outerShdw>
          </a:effectLst>
        </p:spPr>
      </p:pic>
      <p:sp>
        <p:nvSpPr>
          <p:cNvPr id="29" name="CuadroTexto 28"/>
          <p:cNvSpPr txBox="1"/>
          <p:nvPr/>
        </p:nvSpPr>
        <p:spPr>
          <a:xfrm>
            <a:off x="404950" y="4000771"/>
            <a:ext cx="11390810" cy="1631216"/>
          </a:xfrm>
          <a:prstGeom prst="rect">
            <a:avLst/>
          </a:prstGeom>
          <a:noFill/>
          <a:ln>
            <a:solidFill>
              <a:srgbClr val="CE4372"/>
            </a:solidFill>
          </a:ln>
        </p:spPr>
        <p:txBody>
          <a:bodyPr wrap="square" rtlCol="0">
            <a:spAutoFit/>
          </a:bodyPr>
          <a:lstStyle/>
          <a:p>
            <a:pPr algn="just"/>
            <a:r>
              <a:rPr lang="es-ES" sz="2000" dirty="0" smtClean="0">
                <a:latin typeface="Century Gothic" panose="020B0502020202020204" pitchFamily="34" charset="0"/>
              </a:rPr>
              <a:t>Como podemos observar, la terminal nos proporciona información acerca del estado de nuestra aplicación. Nos dice que nuestra aplicación, es accesible por medió de la </a:t>
            </a:r>
            <a:r>
              <a:rPr lang="es-ES" sz="2000" b="1" dirty="0" smtClean="0">
                <a:latin typeface="Century Gothic" panose="020B0502020202020204" pitchFamily="34" charset="0"/>
              </a:rPr>
              <a:t>URL</a:t>
            </a:r>
            <a:r>
              <a:rPr lang="es-ES" sz="2000" dirty="0" smtClean="0">
                <a:latin typeface="Century Gothic" panose="020B0502020202020204" pitchFamily="34" charset="0"/>
              </a:rPr>
              <a:t> </a:t>
            </a:r>
            <a:r>
              <a:rPr lang="es-ES" sz="2000" b="1" dirty="0" smtClean="0">
                <a:latin typeface="Century Gothic" panose="020B0502020202020204" pitchFamily="34" charset="0"/>
              </a:rPr>
              <a:t>http://</a:t>
            </a:r>
            <a:r>
              <a:rPr lang="es-ES" sz="2000" b="1" dirty="0" smtClean="0">
                <a:solidFill>
                  <a:srgbClr val="CE4372"/>
                </a:solidFill>
                <a:latin typeface="Century Gothic" panose="020B0502020202020204" pitchFamily="34" charset="0"/>
              </a:rPr>
              <a:t>127.0.0.1</a:t>
            </a:r>
            <a:r>
              <a:rPr lang="es-ES" sz="2000" b="1" dirty="0" smtClean="0">
                <a:latin typeface="Century Gothic" panose="020B0502020202020204" pitchFamily="34" charset="0"/>
              </a:rPr>
              <a:t>:</a:t>
            </a:r>
            <a:r>
              <a:rPr lang="es-ES" sz="2000" b="1" dirty="0" smtClean="0">
                <a:solidFill>
                  <a:schemeClr val="accent6">
                    <a:lumMod val="75000"/>
                  </a:schemeClr>
                </a:solidFill>
                <a:latin typeface="Century Gothic" panose="020B0502020202020204" pitchFamily="34" charset="0"/>
              </a:rPr>
              <a:t>8000</a:t>
            </a:r>
            <a:r>
              <a:rPr lang="es-ES" sz="2000" b="1" dirty="0" smtClean="0">
                <a:latin typeface="Century Gothic" panose="020B0502020202020204" pitchFamily="34" charset="0"/>
              </a:rPr>
              <a:t>, </a:t>
            </a:r>
            <a:r>
              <a:rPr lang="es-ES" sz="2000" dirty="0" smtClean="0">
                <a:latin typeface="Century Gothic" panose="020B0502020202020204" pitchFamily="34" charset="0"/>
              </a:rPr>
              <a:t>donde </a:t>
            </a:r>
            <a:r>
              <a:rPr lang="es-ES" sz="2000" b="1" dirty="0" smtClean="0">
                <a:solidFill>
                  <a:srgbClr val="CE4372"/>
                </a:solidFill>
                <a:latin typeface="Century Gothic" panose="020B0502020202020204" pitchFamily="34" charset="0"/>
              </a:rPr>
              <a:t>127.0.0.1</a:t>
            </a:r>
            <a:r>
              <a:rPr lang="es-ES" sz="2000" dirty="0" smtClean="0">
                <a:latin typeface="Century Gothic" panose="020B0502020202020204" pitchFamily="34" charset="0"/>
              </a:rPr>
              <a:t> (</a:t>
            </a:r>
            <a:r>
              <a:rPr lang="es-ES" sz="2000" b="1" dirty="0" smtClean="0">
                <a:latin typeface="Century Gothic" panose="020B0502020202020204" pitchFamily="34" charset="0"/>
              </a:rPr>
              <a:t>localhost</a:t>
            </a:r>
            <a:r>
              <a:rPr lang="es-ES" sz="2000" dirty="0" smtClean="0">
                <a:latin typeface="Century Gothic" panose="020B0502020202020204" pitchFamily="34" charset="0"/>
              </a:rPr>
              <a:t>) corresponde a la </a:t>
            </a:r>
            <a:r>
              <a:rPr lang="es-ES" sz="2000" b="1" dirty="0" smtClean="0">
                <a:latin typeface="Century Gothic" panose="020B0502020202020204" pitchFamily="34" charset="0"/>
              </a:rPr>
              <a:t>ip</a:t>
            </a:r>
            <a:r>
              <a:rPr lang="es-ES" sz="2000" dirty="0" smtClean="0">
                <a:latin typeface="Century Gothic" panose="020B0502020202020204" pitchFamily="34" charset="0"/>
              </a:rPr>
              <a:t> de nuestro servidor local. Mientras que </a:t>
            </a:r>
            <a:r>
              <a:rPr lang="es-ES" sz="2000" b="1" dirty="0" smtClean="0">
                <a:solidFill>
                  <a:schemeClr val="accent6">
                    <a:lumMod val="75000"/>
                  </a:schemeClr>
                </a:solidFill>
                <a:latin typeface="Century Gothic" panose="020B0502020202020204" pitchFamily="34" charset="0"/>
              </a:rPr>
              <a:t>8000</a:t>
            </a:r>
            <a:r>
              <a:rPr lang="es-ES" sz="2000" dirty="0" smtClean="0">
                <a:latin typeface="Century Gothic" panose="020B0502020202020204" pitchFamily="34" charset="0"/>
              </a:rPr>
              <a:t>, corresponde al puerto en donde se esta ejecutando nuestra aplicación</a:t>
            </a:r>
            <a:endParaRPr lang="es-ES" sz="2000" b="1" dirty="0" smtClean="0">
              <a:latin typeface="Century Gothic" panose="020B0502020202020204" pitchFamily="34" charset="0"/>
            </a:endParaRPr>
          </a:p>
        </p:txBody>
      </p:sp>
    </p:spTree>
    <p:extLst>
      <p:ext uri="{BB962C8B-B14F-4D97-AF65-F5344CB8AC3E}">
        <p14:creationId xmlns:p14="http://schemas.microsoft.com/office/powerpoint/2010/main" val="2044012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44589" y="6279697"/>
            <a:ext cx="911951" cy="343850"/>
          </a:xfrm>
          <a:prstGeom prst="rect">
            <a:avLst/>
          </a:prstGeom>
        </p:spPr>
      </p:pic>
      <p:cxnSp>
        <p:nvCxnSpPr>
          <p:cNvPr id="8" name="Conector recto 7"/>
          <p:cNvCxnSpPr/>
          <p:nvPr/>
        </p:nvCxnSpPr>
        <p:spPr>
          <a:xfrm flipH="1">
            <a:off x="404953" y="1240971"/>
            <a:ext cx="11390807" cy="26126"/>
          </a:xfrm>
          <a:prstGeom prst="line">
            <a:avLst/>
          </a:prstGeom>
          <a:ln>
            <a:solidFill>
              <a:srgbClr val="CE4372"/>
            </a:solidFill>
          </a:ln>
        </p:spPr>
        <p:style>
          <a:lnRef idx="3">
            <a:schemeClr val="dk1"/>
          </a:lnRef>
          <a:fillRef idx="0">
            <a:schemeClr val="dk1"/>
          </a:fillRef>
          <a:effectRef idx="2">
            <a:schemeClr val="dk1"/>
          </a:effectRef>
          <a:fontRef idx="minor">
            <a:schemeClr val="tx1"/>
          </a:fontRef>
        </p:style>
      </p:cxnSp>
      <p:sp>
        <p:nvSpPr>
          <p:cNvPr id="17" name="CuadroTexto 16"/>
          <p:cNvSpPr txBox="1"/>
          <p:nvPr/>
        </p:nvSpPr>
        <p:spPr>
          <a:xfrm>
            <a:off x="3491050" y="651263"/>
            <a:ext cx="5218610" cy="523220"/>
          </a:xfrm>
          <a:prstGeom prst="rect">
            <a:avLst/>
          </a:prstGeom>
          <a:noFill/>
        </p:spPr>
        <p:txBody>
          <a:bodyPr wrap="square" rtlCol="0">
            <a:spAutoFit/>
          </a:bodyPr>
          <a:lstStyle/>
          <a:p>
            <a:r>
              <a:rPr lang="es-CO" sz="2800" dirty="0" smtClean="0">
                <a:latin typeface="Century Gothic" panose="020B0502020202020204" pitchFamily="34" charset="0"/>
              </a:rPr>
              <a:t>Documentación automática</a:t>
            </a:r>
            <a:endParaRPr lang="en-US" sz="2800" dirty="0">
              <a:latin typeface="Century Gothic" panose="020B0502020202020204" pitchFamily="34" charset="0"/>
            </a:endParaRPr>
          </a:p>
        </p:txBody>
      </p:sp>
      <p:sp>
        <p:nvSpPr>
          <p:cNvPr id="10" name="Medio marco 9"/>
          <p:cNvSpPr/>
          <p:nvPr/>
        </p:nvSpPr>
        <p:spPr>
          <a:xfrm>
            <a:off x="0" y="0"/>
            <a:ext cx="548640" cy="928169"/>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Medio marco 11"/>
          <p:cNvSpPr/>
          <p:nvPr/>
        </p:nvSpPr>
        <p:spPr>
          <a:xfrm rot="10800000">
            <a:off x="11639006" y="5930536"/>
            <a:ext cx="552994" cy="927463"/>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CuadroTexto 10"/>
          <p:cNvSpPr txBox="1"/>
          <p:nvPr/>
        </p:nvSpPr>
        <p:spPr>
          <a:xfrm>
            <a:off x="11639006" y="0"/>
            <a:ext cx="433132" cy="584775"/>
          </a:xfrm>
          <a:prstGeom prst="rect">
            <a:avLst/>
          </a:prstGeom>
          <a:noFill/>
        </p:spPr>
        <p:txBody>
          <a:bodyPr wrap="none" rtlCol="0">
            <a:spAutoFit/>
          </a:bodyPr>
          <a:lstStyle/>
          <a:p>
            <a:r>
              <a:rPr lang="es-CO" sz="3200" dirty="0" smtClean="0">
                <a:solidFill>
                  <a:srgbClr val="CE4372"/>
                </a:solidFill>
                <a:latin typeface="OCR A Extended" panose="02010509020102010303" pitchFamily="50" charset="0"/>
                <a:ea typeface="Roboto Condensed" panose="02000000000000000000" pitchFamily="2" charset="0"/>
              </a:rPr>
              <a:t>7</a:t>
            </a:r>
            <a:endParaRPr lang="en-US" sz="3200" dirty="0">
              <a:solidFill>
                <a:srgbClr val="CE4372"/>
              </a:solidFill>
              <a:latin typeface="OCR A Extended" panose="02010509020102010303" pitchFamily="50" charset="0"/>
              <a:ea typeface="Roboto Condensed" panose="02000000000000000000" pitchFamily="2" charset="0"/>
            </a:endParaRPr>
          </a:p>
        </p:txBody>
      </p:sp>
      <p:sp>
        <p:nvSpPr>
          <p:cNvPr id="13" name="CuadroTexto 12"/>
          <p:cNvSpPr txBox="1"/>
          <p:nvPr/>
        </p:nvSpPr>
        <p:spPr>
          <a:xfrm>
            <a:off x="404950" y="1523183"/>
            <a:ext cx="11390810" cy="1323439"/>
          </a:xfrm>
          <a:prstGeom prst="rect">
            <a:avLst/>
          </a:prstGeom>
          <a:noFill/>
        </p:spPr>
        <p:txBody>
          <a:bodyPr wrap="square" rtlCol="0">
            <a:spAutoFit/>
          </a:bodyPr>
          <a:lstStyle/>
          <a:p>
            <a:pPr algn="just"/>
            <a:r>
              <a:rPr lang="es-ES" sz="2000" dirty="0" smtClean="0">
                <a:latin typeface="Century Gothic" panose="020B0502020202020204" pitchFamily="34" charset="0"/>
              </a:rPr>
              <a:t>FastAPI ofrece una generación de documentación automática, que se crea automáticamente a partir de la información proporcionada en el código. Podemos acceder a ella, colocando en la barra de búsqueda superior de nuestro navegador, la siguiente URL: </a:t>
            </a:r>
            <a:r>
              <a:rPr lang="es-ES" sz="2000" b="1" dirty="0" smtClean="0">
                <a:latin typeface="Century Gothic" panose="020B0502020202020204" pitchFamily="34" charset="0"/>
              </a:rPr>
              <a:t>http://</a:t>
            </a:r>
            <a:r>
              <a:rPr lang="es-ES" sz="2000" b="1" dirty="0" smtClean="0">
                <a:solidFill>
                  <a:srgbClr val="CE4372"/>
                </a:solidFill>
                <a:latin typeface="Century Gothic" panose="020B0502020202020204" pitchFamily="34" charset="0"/>
              </a:rPr>
              <a:t>localhost</a:t>
            </a:r>
            <a:r>
              <a:rPr lang="es-ES" sz="2000" b="1" dirty="0" smtClean="0">
                <a:latin typeface="Century Gothic" panose="020B0502020202020204" pitchFamily="34" charset="0"/>
              </a:rPr>
              <a:t>:</a:t>
            </a:r>
            <a:r>
              <a:rPr lang="es-ES" sz="2000" b="1" dirty="0" smtClean="0">
                <a:solidFill>
                  <a:schemeClr val="accent6">
                    <a:lumMod val="75000"/>
                  </a:schemeClr>
                </a:solidFill>
                <a:latin typeface="Century Gothic" panose="020B0502020202020204" pitchFamily="34" charset="0"/>
              </a:rPr>
              <a:t>8000</a:t>
            </a:r>
            <a:r>
              <a:rPr lang="es-ES" sz="2000" b="1" dirty="0" smtClean="0">
                <a:latin typeface="Century Gothic" panose="020B0502020202020204" pitchFamily="34" charset="0"/>
              </a:rPr>
              <a:t>/</a:t>
            </a:r>
            <a:r>
              <a:rPr lang="es-ES" sz="2000" b="1" dirty="0" smtClean="0">
                <a:solidFill>
                  <a:srgbClr val="CE4300"/>
                </a:solidFill>
                <a:latin typeface="Century Gothic" panose="020B0502020202020204" pitchFamily="34" charset="0"/>
              </a:rPr>
              <a:t>docs</a:t>
            </a:r>
            <a:r>
              <a:rPr lang="es-ES" sz="2000" dirty="0">
                <a:latin typeface="Century Gothic" panose="020B0502020202020204" pitchFamily="34" charset="0"/>
              </a:rPr>
              <a:t>.</a:t>
            </a:r>
            <a:r>
              <a:rPr lang="es-ES" sz="2000" dirty="0" smtClean="0">
                <a:latin typeface="Century Gothic" panose="020B0502020202020204" pitchFamily="34" charset="0"/>
              </a:rPr>
              <a:t> Se nos dirigirá a la siguiente página.</a:t>
            </a:r>
            <a:endParaRPr lang="es-ES" sz="2000" b="1" dirty="0" smtClean="0">
              <a:latin typeface="Century Gothic" panose="020B0502020202020204" pitchFamily="34" charset="0"/>
            </a:endParaRPr>
          </a:p>
        </p:txBody>
      </p:sp>
      <p:pic>
        <p:nvPicPr>
          <p:cNvPr id="3" name="Imagen 2"/>
          <p:cNvPicPr>
            <a:picLocks noChangeAspect="1"/>
          </p:cNvPicPr>
          <p:nvPr/>
        </p:nvPicPr>
        <p:blipFill>
          <a:blip r:embed="rId3"/>
          <a:stretch>
            <a:fillRect/>
          </a:stretch>
        </p:blipFill>
        <p:spPr>
          <a:xfrm>
            <a:off x="548640" y="3102010"/>
            <a:ext cx="10985319" cy="2573138"/>
          </a:xfrm>
          <a:prstGeom prst="rect">
            <a:avLst/>
          </a:prstGeom>
          <a:ln w="28575" cap="sq">
            <a:solidFill>
              <a:srgbClr val="CE4372"/>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567773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44589" y="6279697"/>
            <a:ext cx="911951" cy="343850"/>
          </a:xfrm>
          <a:prstGeom prst="rect">
            <a:avLst/>
          </a:prstGeom>
        </p:spPr>
      </p:pic>
      <p:cxnSp>
        <p:nvCxnSpPr>
          <p:cNvPr id="8" name="Conector recto 7"/>
          <p:cNvCxnSpPr/>
          <p:nvPr/>
        </p:nvCxnSpPr>
        <p:spPr>
          <a:xfrm flipH="1">
            <a:off x="404953" y="1240971"/>
            <a:ext cx="11390807" cy="26126"/>
          </a:xfrm>
          <a:prstGeom prst="line">
            <a:avLst/>
          </a:prstGeom>
          <a:ln>
            <a:solidFill>
              <a:srgbClr val="CE4372"/>
            </a:solidFill>
          </a:ln>
        </p:spPr>
        <p:style>
          <a:lnRef idx="3">
            <a:schemeClr val="dk1"/>
          </a:lnRef>
          <a:fillRef idx="0">
            <a:schemeClr val="dk1"/>
          </a:fillRef>
          <a:effectRef idx="2">
            <a:schemeClr val="dk1"/>
          </a:effectRef>
          <a:fontRef idx="minor">
            <a:schemeClr val="tx1"/>
          </a:fontRef>
        </p:style>
      </p:cxnSp>
      <p:sp>
        <p:nvSpPr>
          <p:cNvPr id="17" name="CuadroTexto 16"/>
          <p:cNvSpPr txBox="1"/>
          <p:nvPr/>
        </p:nvSpPr>
        <p:spPr>
          <a:xfrm>
            <a:off x="4586697" y="635147"/>
            <a:ext cx="3027316" cy="523220"/>
          </a:xfrm>
          <a:prstGeom prst="rect">
            <a:avLst/>
          </a:prstGeom>
          <a:noFill/>
        </p:spPr>
        <p:txBody>
          <a:bodyPr wrap="square" rtlCol="0">
            <a:spAutoFit/>
          </a:bodyPr>
          <a:lstStyle/>
          <a:p>
            <a:r>
              <a:rPr lang="es-CO" sz="2800" dirty="0" smtClean="0">
                <a:latin typeface="Century Gothic" panose="020B0502020202020204" pitchFamily="34" charset="0"/>
              </a:rPr>
              <a:t>Probando la API</a:t>
            </a:r>
            <a:endParaRPr lang="en-US" sz="2800" dirty="0">
              <a:latin typeface="Century Gothic" panose="020B0502020202020204" pitchFamily="34" charset="0"/>
            </a:endParaRPr>
          </a:p>
        </p:txBody>
      </p:sp>
      <p:sp>
        <p:nvSpPr>
          <p:cNvPr id="10" name="Medio marco 9"/>
          <p:cNvSpPr/>
          <p:nvPr/>
        </p:nvSpPr>
        <p:spPr>
          <a:xfrm>
            <a:off x="0" y="0"/>
            <a:ext cx="548640" cy="928169"/>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Medio marco 11"/>
          <p:cNvSpPr/>
          <p:nvPr/>
        </p:nvSpPr>
        <p:spPr>
          <a:xfrm rot="10800000">
            <a:off x="11639006" y="5930536"/>
            <a:ext cx="552994" cy="927463"/>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CuadroTexto 10"/>
          <p:cNvSpPr txBox="1"/>
          <p:nvPr/>
        </p:nvSpPr>
        <p:spPr>
          <a:xfrm>
            <a:off x="11639006" y="0"/>
            <a:ext cx="433132" cy="584775"/>
          </a:xfrm>
          <a:prstGeom prst="rect">
            <a:avLst/>
          </a:prstGeom>
          <a:noFill/>
        </p:spPr>
        <p:txBody>
          <a:bodyPr wrap="none" rtlCol="0">
            <a:spAutoFit/>
          </a:bodyPr>
          <a:lstStyle/>
          <a:p>
            <a:r>
              <a:rPr lang="es-CO" sz="3200" dirty="0">
                <a:solidFill>
                  <a:srgbClr val="CE4372"/>
                </a:solidFill>
                <a:latin typeface="OCR A Extended" panose="02010509020102010303" pitchFamily="50" charset="0"/>
                <a:ea typeface="Roboto Condensed" panose="02000000000000000000" pitchFamily="2" charset="0"/>
              </a:rPr>
              <a:t>8</a:t>
            </a:r>
            <a:endParaRPr lang="en-US" sz="3200" dirty="0">
              <a:solidFill>
                <a:srgbClr val="CE4372"/>
              </a:solidFill>
              <a:latin typeface="OCR A Extended" panose="02010509020102010303" pitchFamily="50" charset="0"/>
              <a:ea typeface="Roboto Condensed" panose="02000000000000000000" pitchFamily="2" charset="0"/>
            </a:endParaRPr>
          </a:p>
        </p:txBody>
      </p:sp>
      <p:sp>
        <p:nvSpPr>
          <p:cNvPr id="13" name="CuadroTexto 12"/>
          <p:cNvSpPr txBox="1"/>
          <p:nvPr/>
        </p:nvSpPr>
        <p:spPr>
          <a:xfrm>
            <a:off x="404950" y="1523183"/>
            <a:ext cx="11390810" cy="400110"/>
          </a:xfrm>
          <a:prstGeom prst="rect">
            <a:avLst/>
          </a:prstGeom>
          <a:noFill/>
        </p:spPr>
        <p:txBody>
          <a:bodyPr wrap="square" rtlCol="0">
            <a:spAutoFit/>
          </a:bodyPr>
          <a:lstStyle/>
          <a:p>
            <a:pPr algn="just"/>
            <a:r>
              <a:rPr lang="es-ES" sz="2000" dirty="0" smtClean="0">
                <a:latin typeface="Century Gothic" panose="020B0502020202020204" pitchFamily="34" charset="0"/>
              </a:rPr>
              <a:t>Luego de desplegar la el ítem </a:t>
            </a:r>
            <a:r>
              <a:rPr lang="es-ES" sz="2000" b="1" dirty="0" smtClean="0">
                <a:latin typeface="Century Gothic" panose="020B0502020202020204" pitchFamily="34" charset="0"/>
              </a:rPr>
              <a:t>GET/ My Function</a:t>
            </a:r>
            <a:r>
              <a:rPr lang="es-ES" sz="2000" dirty="0" smtClean="0">
                <a:latin typeface="Century Gothic" panose="020B0502020202020204" pitchFamily="34" charset="0"/>
              </a:rPr>
              <a:t>, haremos clic en el botón </a:t>
            </a:r>
            <a:r>
              <a:rPr lang="es-ES" sz="2000" b="1" dirty="0" smtClean="0">
                <a:latin typeface="Century Gothic" panose="020B0502020202020204" pitchFamily="34" charset="0"/>
              </a:rPr>
              <a:t>“Try it out”</a:t>
            </a:r>
          </a:p>
        </p:txBody>
      </p:sp>
      <p:pic>
        <p:nvPicPr>
          <p:cNvPr id="2" name="Imagen 1"/>
          <p:cNvPicPr>
            <a:picLocks noChangeAspect="1"/>
          </p:cNvPicPr>
          <p:nvPr/>
        </p:nvPicPr>
        <p:blipFill>
          <a:blip r:embed="rId3"/>
          <a:stretch>
            <a:fillRect/>
          </a:stretch>
        </p:blipFill>
        <p:spPr>
          <a:xfrm>
            <a:off x="1728800" y="2268738"/>
            <a:ext cx="8743109" cy="3316352"/>
          </a:xfrm>
          <a:prstGeom prst="rect">
            <a:avLst/>
          </a:prstGeom>
          <a:ln w="38100" cap="sq">
            <a:solidFill>
              <a:srgbClr val="CE4372"/>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976961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44589" y="6279697"/>
            <a:ext cx="911951" cy="343850"/>
          </a:xfrm>
          <a:prstGeom prst="rect">
            <a:avLst/>
          </a:prstGeom>
        </p:spPr>
      </p:pic>
      <p:cxnSp>
        <p:nvCxnSpPr>
          <p:cNvPr id="8" name="Conector recto 7"/>
          <p:cNvCxnSpPr/>
          <p:nvPr/>
        </p:nvCxnSpPr>
        <p:spPr>
          <a:xfrm flipH="1">
            <a:off x="404953" y="1240971"/>
            <a:ext cx="11390807" cy="26126"/>
          </a:xfrm>
          <a:prstGeom prst="line">
            <a:avLst/>
          </a:prstGeom>
          <a:ln>
            <a:solidFill>
              <a:srgbClr val="CE4372"/>
            </a:solidFill>
          </a:ln>
        </p:spPr>
        <p:style>
          <a:lnRef idx="3">
            <a:schemeClr val="dk1"/>
          </a:lnRef>
          <a:fillRef idx="0">
            <a:schemeClr val="dk1"/>
          </a:fillRef>
          <a:effectRef idx="2">
            <a:schemeClr val="dk1"/>
          </a:effectRef>
          <a:fontRef idx="minor">
            <a:schemeClr val="tx1"/>
          </a:fontRef>
        </p:style>
      </p:cxnSp>
      <p:sp>
        <p:nvSpPr>
          <p:cNvPr id="17" name="CuadroTexto 16"/>
          <p:cNvSpPr txBox="1"/>
          <p:nvPr/>
        </p:nvSpPr>
        <p:spPr>
          <a:xfrm>
            <a:off x="4586697" y="635147"/>
            <a:ext cx="3027316" cy="523220"/>
          </a:xfrm>
          <a:prstGeom prst="rect">
            <a:avLst/>
          </a:prstGeom>
          <a:noFill/>
        </p:spPr>
        <p:txBody>
          <a:bodyPr wrap="square" rtlCol="0">
            <a:spAutoFit/>
          </a:bodyPr>
          <a:lstStyle/>
          <a:p>
            <a:r>
              <a:rPr lang="es-CO" sz="2800" dirty="0" smtClean="0">
                <a:latin typeface="Century Gothic" panose="020B0502020202020204" pitchFamily="34" charset="0"/>
              </a:rPr>
              <a:t>Probando la API</a:t>
            </a:r>
            <a:endParaRPr lang="en-US" sz="2800" dirty="0">
              <a:latin typeface="Century Gothic" panose="020B0502020202020204" pitchFamily="34" charset="0"/>
            </a:endParaRPr>
          </a:p>
        </p:txBody>
      </p:sp>
      <p:sp>
        <p:nvSpPr>
          <p:cNvPr id="10" name="Medio marco 9"/>
          <p:cNvSpPr/>
          <p:nvPr/>
        </p:nvSpPr>
        <p:spPr>
          <a:xfrm>
            <a:off x="0" y="0"/>
            <a:ext cx="548640" cy="928169"/>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Medio marco 11"/>
          <p:cNvSpPr/>
          <p:nvPr/>
        </p:nvSpPr>
        <p:spPr>
          <a:xfrm rot="10800000">
            <a:off x="11639006" y="5930536"/>
            <a:ext cx="552994" cy="927463"/>
          </a:xfrm>
          <a:prstGeom prst="halfFrame">
            <a:avLst/>
          </a:prstGeom>
          <a:solidFill>
            <a:srgbClr val="CE4372"/>
          </a:solidFill>
          <a:ln>
            <a:solidFill>
              <a:srgbClr val="CE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CuadroTexto 10"/>
          <p:cNvSpPr txBox="1"/>
          <p:nvPr/>
        </p:nvSpPr>
        <p:spPr>
          <a:xfrm>
            <a:off x="11639006" y="0"/>
            <a:ext cx="433132" cy="584775"/>
          </a:xfrm>
          <a:prstGeom prst="rect">
            <a:avLst/>
          </a:prstGeom>
          <a:noFill/>
        </p:spPr>
        <p:txBody>
          <a:bodyPr wrap="none" rtlCol="0">
            <a:spAutoFit/>
          </a:bodyPr>
          <a:lstStyle/>
          <a:p>
            <a:r>
              <a:rPr lang="es-CO" sz="3200" dirty="0">
                <a:solidFill>
                  <a:srgbClr val="CE4372"/>
                </a:solidFill>
                <a:latin typeface="OCR A Extended" panose="02010509020102010303" pitchFamily="50" charset="0"/>
                <a:ea typeface="Roboto Condensed" panose="02000000000000000000" pitchFamily="2" charset="0"/>
              </a:rPr>
              <a:t>9</a:t>
            </a:r>
            <a:endParaRPr lang="en-US" sz="3200" dirty="0">
              <a:solidFill>
                <a:srgbClr val="CE4372"/>
              </a:solidFill>
              <a:latin typeface="OCR A Extended" panose="02010509020102010303" pitchFamily="50" charset="0"/>
              <a:ea typeface="Roboto Condensed" panose="02000000000000000000" pitchFamily="2" charset="0"/>
            </a:endParaRPr>
          </a:p>
        </p:txBody>
      </p:sp>
      <p:sp>
        <p:nvSpPr>
          <p:cNvPr id="13" name="CuadroTexto 12"/>
          <p:cNvSpPr txBox="1"/>
          <p:nvPr/>
        </p:nvSpPr>
        <p:spPr>
          <a:xfrm>
            <a:off x="404950" y="1416235"/>
            <a:ext cx="11390810" cy="707886"/>
          </a:xfrm>
          <a:prstGeom prst="rect">
            <a:avLst/>
          </a:prstGeom>
          <a:noFill/>
        </p:spPr>
        <p:txBody>
          <a:bodyPr wrap="square" rtlCol="0">
            <a:spAutoFit/>
          </a:bodyPr>
          <a:lstStyle/>
          <a:p>
            <a:pPr algn="just"/>
            <a:r>
              <a:rPr lang="es-ES" sz="2000" dirty="0" smtClean="0">
                <a:latin typeface="Century Gothic" panose="020B0502020202020204" pitchFamily="34" charset="0"/>
              </a:rPr>
              <a:t>Luego daremos clic en el botón </a:t>
            </a:r>
            <a:r>
              <a:rPr lang="es-ES" sz="2000" b="1" dirty="0" smtClean="0">
                <a:latin typeface="Century Gothic" panose="020B0502020202020204" pitchFamily="34" charset="0"/>
              </a:rPr>
              <a:t>“Execute”</a:t>
            </a:r>
            <a:r>
              <a:rPr lang="es-ES" sz="2000" dirty="0" smtClean="0">
                <a:latin typeface="Century Gothic" panose="020B0502020202020204" pitchFamily="34" charset="0"/>
              </a:rPr>
              <a:t>, lo cual envía una petición </a:t>
            </a:r>
            <a:r>
              <a:rPr lang="es-ES" sz="2000" b="1" dirty="0" smtClean="0">
                <a:latin typeface="Century Gothic" panose="020B0502020202020204" pitchFamily="34" charset="0"/>
              </a:rPr>
              <a:t>GET</a:t>
            </a:r>
            <a:r>
              <a:rPr lang="es-ES" sz="2000" dirty="0" smtClean="0">
                <a:latin typeface="Century Gothic" panose="020B0502020202020204" pitchFamily="34" charset="0"/>
              </a:rPr>
              <a:t> a nuestro servidor.</a:t>
            </a:r>
            <a:r>
              <a:rPr lang="es-ES" sz="2000" dirty="0">
                <a:latin typeface="Century Gothic" panose="020B0502020202020204" pitchFamily="34" charset="0"/>
              </a:rPr>
              <a:t> </a:t>
            </a:r>
            <a:r>
              <a:rPr lang="es-ES" sz="2000" dirty="0" smtClean="0">
                <a:latin typeface="Century Gothic" panose="020B0502020202020204" pitchFamily="34" charset="0"/>
              </a:rPr>
              <a:t>Finalmente veremos la respuesta a nuestra petición </a:t>
            </a:r>
            <a:r>
              <a:rPr lang="es-ES" sz="2000" b="1" dirty="0" smtClean="0">
                <a:latin typeface="Century Gothic" panose="020B0502020202020204" pitchFamily="34" charset="0"/>
              </a:rPr>
              <a:t>HTTP</a:t>
            </a:r>
            <a:r>
              <a:rPr lang="es-ES" sz="2000" dirty="0" smtClean="0">
                <a:latin typeface="Century Gothic" panose="020B0502020202020204" pitchFamily="34" charset="0"/>
              </a:rPr>
              <a:t>.</a:t>
            </a:r>
            <a:endParaRPr lang="es-ES" sz="2000" b="1" dirty="0" smtClean="0">
              <a:latin typeface="Century Gothic" panose="020B0502020202020204" pitchFamily="34" charset="0"/>
            </a:endParaRPr>
          </a:p>
        </p:txBody>
      </p:sp>
      <p:pic>
        <p:nvPicPr>
          <p:cNvPr id="5" name="Imagen 4"/>
          <p:cNvPicPr>
            <a:picLocks noChangeAspect="1"/>
          </p:cNvPicPr>
          <p:nvPr/>
        </p:nvPicPr>
        <p:blipFill>
          <a:blip r:embed="rId3"/>
          <a:stretch>
            <a:fillRect/>
          </a:stretch>
        </p:blipFill>
        <p:spPr>
          <a:xfrm>
            <a:off x="893519" y="2324949"/>
            <a:ext cx="10413672" cy="3553092"/>
          </a:xfrm>
          <a:prstGeom prst="rect">
            <a:avLst/>
          </a:prstGeom>
          <a:ln w="38100" cap="sq">
            <a:solidFill>
              <a:srgbClr val="CE4372"/>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83778068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6">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57995A20-65AA-48AE-A9C2-DC7804453A02}">
  <we:reference id="wa104380862" version="1.5.0.0" store="es-ES" storeType="OMEX"/>
  <we:alternateReferences>
    <we:reference id="WA104380862" version="1.5.0.0" store="WA104380862"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110</TotalTime>
  <Words>509</Words>
  <Application>Microsoft Office PowerPoint</Application>
  <PresentationFormat>Panorámica</PresentationFormat>
  <Paragraphs>43</Paragraphs>
  <Slides>9</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9</vt:i4>
      </vt:variant>
    </vt:vector>
  </HeadingPairs>
  <TitlesOfParts>
    <vt:vector size="17" baseType="lpstr">
      <vt:lpstr>Arial</vt:lpstr>
      <vt:lpstr>Calibri</vt:lpstr>
      <vt:lpstr>Calibri Light</vt:lpstr>
      <vt:lpstr>Century Gothic</vt:lpstr>
      <vt:lpstr>JetBrains Mono</vt:lpstr>
      <vt:lpstr>OCR A Extended</vt:lpstr>
      <vt:lpstr>Roboto Condensed</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EQUIPO</dc:creator>
  <cp:lastModifiedBy>EQUIPO</cp:lastModifiedBy>
  <cp:revision>17</cp:revision>
  <dcterms:created xsi:type="dcterms:W3CDTF">2023-12-18T06:15:37Z</dcterms:created>
  <dcterms:modified xsi:type="dcterms:W3CDTF">2023-12-19T06:29:24Z</dcterms:modified>
</cp:coreProperties>
</file>